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40"/>
  </p:notesMasterIdLst>
  <p:handoutMasterIdLst>
    <p:handoutMasterId r:id="rId41"/>
  </p:handoutMasterIdLst>
  <p:sldIdLst>
    <p:sldId id="3158" r:id="rId2"/>
    <p:sldId id="2792" r:id="rId3"/>
    <p:sldId id="2420" r:id="rId4"/>
    <p:sldId id="1434" r:id="rId5"/>
    <p:sldId id="1451" r:id="rId6"/>
    <p:sldId id="1450" r:id="rId7"/>
    <p:sldId id="2422" r:id="rId8"/>
    <p:sldId id="1446" r:id="rId9"/>
    <p:sldId id="1444" r:id="rId10"/>
    <p:sldId id="1398" r:id="rId11"/>
    <p:sldId id="1455" r:id="rId12"/>
    <p:sldId id="3159" r:id="rId13"/>
    <p:sldId id="1457" r:id="rId14"/>
    <p:sldId id="2789" r:id="rId15"/>
    <p:sldId id="2779" r:id="rId16"/>
    <p:sldId id="3165" r:id="rId17"/>
    <p:sldId id="3164" r:id="rId18"/>
    <p:sldId id="2793" r:id="rId19"/>
    <p:sldId id="3163" r:id="rId20"/>
    <p:sldId id="3160" r:id="rId21"/>
    <p:sldId id="3161" r:id="rId22"/>
    <p:sldId id="2778" r:id="rId23"/>
    <p:sldId id="3162" r:id="rId24"/>
    <p:sldId id="2771" r:id="rId25"/>
    <p:sldId id="2772" r:id="rId26"/>
    <p:sldId id="2773" r:id="rId27"/>
    <p:sldId id="2774" r:id="rId28"/>
    <p:sldId id="2775" r:id="rId29"/>
    <p:sldId id="2780" r:id="rId30"/>
    <p:sldId id="2735" r:id="rId31"/>
    <p:sldId id="2783" r:id="rId32"/>
    <p:sldId id="1459" r:id="rId33"/>
    <p:sldId id="1466" r:id="rId34"/>
    <p:sldId id="2790" r:id="rId35"/>
    <p:sldId id="2791" r:id="rId36"/>
    <p:sldId id="2782" r:id="rId37"/>
    <p:sldId id="2787" r:id="rId38"/>
    <p:sldId id="2788" r:id="rId39"/>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26"/>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2B64B466-352C-4988-865D-7F872057D9FA}" type="presOf" srcId="{74ECD77F-7FD7-4447-9382-DA6C8B7EDD21}" destId="{67C08D49-897E-4F95-BD18-9642EA9F9F0C}" srcOrd="0" destOrd="0" presId="urn:microsoft.com/office/officeart/2005/8/layout/cycle1"/>
    <dgm:cxn modelId="{DE7A916B-FA79-4929-8295-F8A8CCDB11F9}" type="presOf" srcId="{03036F6A-2944-4626-B89A-4670CB74253E}" destId="{BB221AA3-DE2B-4B67-9C0F-912C5FB2129B}" srcOrd="0" destOrd="0" presId="urn:microsoft.com/office/officeart/2005/8/layout/cycle1"/>
    <dgm:cxn modelId="{E5C76377-84AA-451C-9221-173D9C4F6264}" type="presOf" srcId="{DFD61FAB-D819-42C0-8C00-A5B68B3F6B26}" destId="{B0FE8968-FAC9-4225-BE3B-E3A459A7D79F}" srcOrd="0" destOrd="0" presId="urn:microsoft.com/office/officeart/2005/8/layout/cycle1"/>
    <dgm:cxn modelId="{04A8667F-E370-43FA-A1D4-82F0405A0949}" type="presOf" srcId="{B1C02A54-5AF0-4C88-883B-8FC84106EEBC}" destId="{991C4231-47B8-4D42-801C-102D1328125A}" srcOrd="0" destOrd="0" presId="urn:microsoft.com/office/officeart/2005/8/layout/cycle1"/>
    <dgm:cxn modelId="{94B9F5C1-E7F9-4632-98CF-C565C3B61FD1}" type="presOf" srcId="{FEE0B63A-8069-4F5F-8BDC-11D510E39FF5}" destId="{59A72EAE-3161-4633-ADA2-CEC9F9A1A0E4}" srcOrd="0" destOrd="0" presId="urn:microsoft.com/office/officeart/2005/8/layout/cycle1"/>
    <dgm:cxn modelId="{53A30FD2-DB30-4DB4-86D5-6553E16457A6}" type="presOf" srcId="{322BC408-CC82-4BB9-A620-153079B1B200}" destId="{C2566148-7A45-4809-B088-8382630CF4B1}" srcOrd="0" destOrd="0" presId="urn:microsoft.com/office/officeart/2005/8/layout/cycle1"/>
    <dgm:cxn modelId="{73A6DDE3-7B63-47D6-8C5B-B5EC9938DA70}"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556110A4-6967-4962-9A25-BCF4B071C8A8}" type="presParOf" srcId="{33CD6BB9-C00B-408F-84D5-95A302CF23AB}" destId="{53508CFD-9541-4EAC-9FE6-02173D665183}" srcOrd="0" destOrd="0" presId="urn:microsoft.com/office/officeart/2005/8/layout/cycle1"/>
    <dgm:cxn modelId="{04A5843B-AAE5-43E6-AA5D-702A68F9B14A}" type="presParOf" srcId="{33CD6BB9-C00B-408F-84D5-95A302CF23AB}" destId="{991C4231-47B8-4D42-801C-102D1328125A}" srcOrd="1" destOrd="0" presId="urn:microsoft.com/office/officeart/2005/8/layout/cycle1"/>
    <dgm:cxn modelId="{754A9C1B-482E-4C58-9483-999501B2B512}" type="presParOf" srcId="{33CD6BB9-C00B-408F-84D5-95A302CF23AB}" destId="{67C08D49-897E-4F95-BD18-9642EA9F9F0C}" srcOrd="2" destOrd="0" presId="urn:microsoft.com/office/officeart/2005/8/layout/cycle1"/>
    <dgm:cxn modelId="{F7DAFA7C-A9FE-4BFE-A158-C35883B0D9AE}" type="presParOf" srcId="{33CD6BB9-C00B-408F-84D5-95A302CF23AB}" destId="{46D1AC9B-2A56-4CC5-954F-2B81CC1DD023}" srcOrd="3" destOrd="0" presId="urn:microsoft.com/office/officeart/2005/8/layout/cycle1"/>
    <dgm:cxn modelId="{AEC2A817-004B-4407-846D-296348F947A2}" type="presParOf" srcId="{33CD6BB9-C00B-408F-84D5-95A302CF23AB}" destId="{C2566148-7A45-4809-B088-8382630CF4B1}" srcOrd="4" destOrd="0" presId="urn:microsoft.com/office/officeart/2005/8/layout/cycle1"/>
    <dgm:cxn modelId="{F617395D-8225-49FA-B443-23A2E1F314FD}" type="presParOf" srcId="{33CD6BB9-C00B-408F-84D5-95A302CF23AB}" destId="{B0FE8968-FAC9-4225-BE3B-E3A459A7D79F}" srcOrd="5" destOrd="0" presId="urn:microsoft.com/office/officeart/2005/8/layout/cycle1"/>
    <dgm:cxn modelId="{68884D0D-9988-447A-BD45-E9BE184E1BC4}" type="presParOf" srcId="{33CD6BB9-C00B-408F-84D5-95A302CF23AB}" destId="{EA338999-5A5A-4EC9-8FE0-5ED92D4F3C34}" srcOrd="6" destOrd="0" presId="urn:microsoft.com/office/officeart/2005/8/layout/cycle1"/>
    <dgm:cxn modelId="{A07A9648-8C6C-4F2F-9636-3E9A1021C6A2}" type="presParOf" srcId="{33CD6BB9-C00B-408F-84D5-95A302CF23AB}" destId="{59A72EAE-3161-4633-ADA2-CEC9F9A1A0E4}" srcOrd="7" destOrd="0" presId="urn:microsoft.com/office/officeart/2005/8/layout/cycle1"/>
    <dgm:cxn modelId="{A711FB3C-5841-4D78-92BA-B8143EA01B13}"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B9D5CB05-980A-49F7-B778-69FBFDFB5DC6}" type="presOf" srcId="{B1C02A54-5AF0-4C88-883B-8FC84106EEBC}" destId="{991C4231-47B8-4D42-801C-102D1328125A}" srcOrd="0" destOrd="0" presId="urn:microsoft.com/office/officeart/2005/8/layout/cycle1"/>
    <dgm:cxn modelId="{1A1CC532-FB81-4389-B89E-8021CF30FF36}" type="presOf" srcId="{FEE0B63A-8069-4F5F-8BDC-11D510E39FF5}" destId="{59A72EAE-3161-4633-ADA2-CEC9F9A1A0E4}" srcOrd="0" destOrd="0" presId="urn:microsoft.com/office/officeart/2005/8/layout/cycle1"/>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6AB28059-F0AD-46F3-9BBE-D75723F363A7}" type="presOf" srcId="{DFD61FAB-D819-42C0-8C00-A5B68B3F6B26}" destId="{B0FE8968-FAC9-4225-BE3B-E3A459A7D79F}" srcOrd="0" destOrd="0" presId="urn:microsoft.com/office/officeart/2005/8/layout/cycle1"/>
    <dgm:cxn modelId="{288FFD7C-A5EF-4C87-9386-CB884B4DD892}" type="presOf" srcId="{B6FDCD95-C9F5-4AD8-A327-A6A934BF7870}" destId="{33CD6BB9-C00B-408F-84D5-95A302CF23AB}" srcOrd="0" destOrd="0" presId="urn:microsoft.com/office/officeart/2005/8/layout/cycle1"/>
    <dgm:cxn modelId="{99C8CF9C-FB88-4626-9CB5-B6D57003B360}" type="presOf" srcId="{74ECD77F-7FD7-4447-9382-DA6C8B7EDD21}" destId="{67C08D49-897E-4F95-BD18-9642EA9F9F0C}" srcOrd="0" destOrd="0" presId="urn:microsoft.com/office/officeart/2005/8/layout/cycle1"/>
    <dgm:cxn modelId="{28A8EFCD-FA32-414E-81B8-AD40A81ED33C}" type="presOf" srcId="{03036F6A-2944-4626-B89A-4670CB74253E}" destId="{BB221AA3-DE2B-4B67-9C0F-912C5FB2129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ECE931F6-83DD-49FD-AFFF-A3D25479050E}" type="presOf" srcId="{322BC408-CC82-4BB9-A620-153079B1B200}" destId="{C2566148-7A45-4809-B088-8382630CF4B1}" srcOrd="0" destOrd="0" presId="urn:microsoft.com/office/officeart/2005/8/layout/cycle1"/>
    <dgm:cxn modelId="{BED8A056-C206-4004-8DEC-C10106D7CB06}" type="presParOf" srcId="{33CD6BB9-C00B-408F-84D5-95A302CF23AB}" destId="{53508CFD-9541-4EAC-9FE6-02173D665183}" srcOrd="0" destOrd="0" presId="urn:microsoft.com/office/officeart/2005/8/layout/cycle1"/>
    <dgm:cxn modelId="{F1D67E29-E1C9-4D35-95FD-E8F945CBF81A}" type="presParOf" srcId="{33CD6BB9-C00B-408F-84D5-95A302CF23AB}" destId="{991C4231-47B8-4D42-801C-102D1328125A}" srcOrd="1" destOrd="0" presId="urn:microsoft.com/office/officeart/2005/8/layout/cycle1"/>
    <dgm:cxn modelId="{8236355B-4D89-4EDE-9C31-D57EFB2D1470}" type="presParOf" srcId="{33CD6BB9-C00B-408F-84D5-95A302CF23AB}" destId="{67C08D49-897E-4F95-BD18-9642EA9F9F0C}" srcOrd="2" destOrd="0" presId="urn:microsoft.com/office/officeart/2005/8/layout/cycle1"/>
    <dgm:cxn modelId="{ED2B4616-0F3F-47C6-9D4C-3EDDDDF09B1D}" type="presParOf" srcId="{33CD6BB9-C00B-408F-84D5-95A302CF23AB}" destId="{46D1AC9B-2A56-4CC5-954F-2B81CC1DD023}" srcOrd="3" destOrd="0" presId="urn:microsoft.com/office/officeart/2005/8/layout/cycle1"/>
    <dgm:cxn modelId="{230B1F1E-0D69-461D-8060-A17A8CCDBB5F}" type="presParOf" srcId="{33CD6BB9-C00B-408F-84D5-95A302CF23AB}" destId="{C2566148-7A45-4809-B088-8382630CF4B1}" srcOrd="4" destOrd="0" presId="urn:microsoft.com/office/officeart/2005/8/layout/cycle1"/>
    <dgm:cxn modelId="{C41E3EB9-7461-4E58-8A53-4614C983D29A}" type="presParOf" srcId="{33CD6BB9-C00B-408F-84D5-95A302CF23AB}" destId="{B0FE8968-FAC9-4225-BE3B-E3A459A7D79F}" srcOrd="5" destOrd="0" presId="urn:microsoft.com/office/officeart/2005/8/layout/cycle1"/>
    <dgm:cxn modelId="{9D1F9D08-927E-4624-A0DB-181309643C02}" type="presParOf" srcId="{33CD6BB9-C00B-408F-84D5-95A302CF23AB}" destId="{EA338999-5A5A-4EC9-8FE0-5ED92D4F3C34}" srcOrd="6" destOrd="0" presId="urn:microsoft.com/office/officeart/2005/8/layout/cycle1"/>
    <dgm:cxn modelId="{4A342D83-296E-4DEA-BE12-7F3141FFED08}" type="presParOf" srcId="{33CD6BB9-C00B-408F-84D5-95A302CF23AB}" destId="{59A72EAE-3161-4633-ADA2-CEC9F9A1A0E4}" srcOrd="7" destOrd="0" presId="urn:microsoft.com/office/officeart/2005/8/layout/cycle1"/>
    <dgm:cxn modelId="{3FF94888-2AAB-4E69-868B-BACDEF016BF6}"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3/12/2025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3/12/2025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Self has the potential of knowing. If that potential is not realized, human being operates on the basis of assuming without knowing</a:t>
            </a:r>
            <a:endParaRPr lang="en-IN" dirty="0"/>
          </a:p>
          <a:p>
            <a:endParaRPr lang="en-IN" dirty="0"/>
          </a:p>
        </p:txBody>
      </p:sp>
    </p:spTree>
    <p:extLst>
      <p:ext uri="{BB962C8B-B14F-4D97-AF65-F5344CB8AC3E}">
        <p14:creationId xmlns:p14="http://schemas.microsoft.com/office/powerpoint/2010/main" val="131529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with right skills = cyclic and mutually enriching, </a:t>
            </a:r>
            <a:r>
              <a:rPr lang="en-US" dirty="0" err="1"/>
              <a:t>avartansheel</a:t>
            </a:r>
            <a:r>
              <a:rPr lang="en-US" dirty="0"/>
              <a:t> production aka sustainable production</a:t>
            </a:r>
            <a:endParaRPr lang="en-IN" dirty="0"/>
          </a:p>
        </p:txBody>
      </p:sp>
    </p:spTree>
    <p:extLst>
      <p:ext uri="{BB962C8B-B14F-4D97-AF65-F5344CB8AC3E}">
        <p14:creationId xmlns:p14="http://schemas.microsoft.com/office/powerpoint/2010/main" val="16816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altLang="en-US" dirty="0"/>
              <a:t>Right </a:t>
            </a:r>
            <a:r>
              <a:rPr lang="en-US" altLang="en-US" dirty="0" err="1"/>
              <a:t>Utilisation</a:t>
            </a:r>
            <a:r>
              <a:rPr lang="en-US" altLang="en-US" dirty="0"/>
              <a:t> – Ensuring right understanding, right feeling… in the Self</a:t>
            </a:r>
          </a:p>
          <a:p>
            <a:pPr>
              <a:buFont typeface="Arial" panose="020B0604020202020204" pitchFamily="34" charset="0"/>
              <a:buNone/>
            </a:pPr>
            <a:endParaRPr lang="en-US" altLang="en-US" dirty="0"/>
          </a:p>
          <a:p>
            <a:pPr>
              <a:buFont typeface="Arial" panose="020B0604020202020204" pitchFamily="34" charset="0"/>
              <a:buNone/>
            </a:pPr>
            <a:r>
              <a:rPr lang="en-IN" altLang="en-US" dirty="0"/>
              <a:t>Nurturing – Ensures nurturing of the body</a:t>
            </a:r>
          </a:p>
          <a:p>
            <a:pPr>
              <a:buFont typeface="Arial" panose="020B0604020202020204" pitchFamily="34" charset="0"/>
              <a:buNone/>
            </a:pPr>
            <a:endParaRPr lang="en-IN" altLang="en-US" dirty="0"/>
          </a:p>
          <a:p>
            <a:pPr>
              <a:buFont typeface="Arial" panose="020B0604020202020204" pitchFamily="34" charset="0"/>
              <a:buNone/>
            </a:pPr>
            <a:r>
              <a:rPr lang="en-IN" altLang="en-US" dirty="0"/>
              <a:t>Protection – Ensures protection of the body</a:t>
            </a:r>
          </a:p>
        </p:txBody>
      </p:sp>
    </p:spTree>
    <p:extLst>
      <p:ext uri="{BB962C8B-B14F-4D97-AF65-F5344CB8AC3E}">
        <p14:creationId xmlns:p14="http://schemas.microsoft.com/office/powerpoint/2010/main" val="83436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D5B43E3-23A1-4A2C-8C27-775F13F5B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DA2AAB-8405-4A93-89DA-0617E4394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refer to the sample prosperity chart (word file)</a:t>
            </a:r>
          </a:p>
          <a:p>
            <a:endParaRPr lang="en-US" dirty="0"/>
          </a:p>
          <a:p>
            <a:r>
              <a:rPr lang="en-US" dirty="0"/>
              <a:t>We have to understand that prosperity is a feeling, the confidence that my needs will be fulfilled – I already have more than enough or I can produce more than enough (nature has that </a:t>
            </a:r>
            <a:r>
              <a:rPr lang="en-US"/>
              <a:t>much available) or </a:t>
            </a:r>
            <a:r>
              <a:rPr lang="en-US" dirty="0"/>
              <a:t>my relatives will provide what is needed (I have the relationship, the social support needed)</a:t>
            </a:r>
            <a:endParaRPr lang="en-IN" dirty="0"/>
          </a:p>
        </p:txBody>
      </p:sp>
    </p:spTree>
    <p:extLst>
      <p:ext uri="{BB962C8B-B14F-4D97-AF65-F5344CB8AC3E}">
        <p14:creationId xmlns:p14="http://schemas.microsoft.com/office/powerpoint/2010/main" val="312983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 has the potential of knowing. If that potential is not realized, human being operates on the basis of assuming without knowing</a:t>
            </a:r>
            <a:endParaRPr lang="en-IN" dirty="0"/>
          </a:p>
        </p:txBody>
      </p:sp>
    </p:spTree>
    <p:extLst>
      <p:ext uri="{BB962C8B-B14F-4D97-AF65-F5344CB8AC3E}">
        <p14:creationId xmlns:p14="http://schemas.microsoft.com/office/powerpoint/2010/main" val="323189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un.org/apps/news/story.asp?NewsID=38344&amp;Cr=fao&amp;Cr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hyperlink" Target="http://www.fao.org/fileadmin/user_upload/ags/publications/GFL_web.pdf"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un.org/apps/news/story.asp?NewsID=38344&amp;Cr=fao&amp;Cr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lanetaryrenewal.org/ipr/vegetarian.html" TargetMode="External"/><Relationship Id="rId2" Type="http://schemas.openxmlformats.org/officeDocument/2006/relationships/hyperlink" Target="Food%20Choices%20-%20Taste%20Priority%20or%20Nutrition%20Priority%20(Forks%20over%20Knives).wmv"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4">
            <a:extLst>
              <a:ext uri="{FF2B5EF4-FFF2-40B4-BE49-F238E27FC236}">
                <a16:creationId xmlns:a16="http://schemas.microsoft.com/office/drawing/2014/main" id="{5F8E2525-5D8B-4E74-A512-6DDC7F384ED7}"/>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latin typeface="Arial" panose="020B0604020202020204" pitchFamily="34" charset="0"/>
            </a:endParaRPr>
          </a:p>
        </p:txBody>
      </p:sp>
      <p:sp>
        <p:nvSpPr>
          <p:cNvPr id="9219" name="Title 3">
            <a:extLst>
              <a:ext uri="{FF2B5EF4-FFF2-40B4-BE49-F238E27FC236}">
                <a16:creationId xmlns:a16="http://schemas.microsoft.com/office/drawing/2014/main" id="{A21FDE35-891D-4F30-BD4B-50BFDA4C5816}"/>
              </a:ext>
            </a:extLst>
          </p:cNvPr>
          <p:cNvSpPr>
            <a:spLocks noGrp="1" noChangeArrowheads="1"/>
          </p:cNvSpPr>
          <p:nvPr>
            <p:ph type="ctrTitle"/>
          </p:nvPr>
        </p:nvSpPr>
        <p:spPr>
          <a:xfrm>
            <a:off x="1709738" y="1066800"/>
            <a:ext cx="7840662" cy="244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11</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Harmony of the Self with the Body – Prosperity</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BF4655A-ADA0-471B-9E71-5B9E12872D8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Prosperity (</a:t>
            </a:r>
            <a:r>
              <a:rPr lang="en-US" altLang="en-US" sz="3200">
                <a:latin typeface="Kruti Dev 010" pitchFamily="2" charset="0"/>
              </a:rPr>
              <a:t>le`f)</a:t>
            </a:r>
            <a:r>
              <a:rPr lang="en-US" altLang="en-US" sz="2400"/>
              <a:t>)</a:t>
            </a:r>
            <a:endParaRPr lang="en-GB" altLang="en-US" sz="3200">
              <a:latin typeface="Kruti Dev 010" pitchFamily="2" charset="0"/>
            </a:endParaRPr>
          </a:p>
        </p:txBody>
      </p:sp>
      <p:sp>
        <p:nvSpPr>
          <p:cNvPr id="29699" name="Text Placeholder 2">
            <a:extLst>
              <a:ext uri="{FF2B5EF4-FFF2-40B4-BE49-F238E27FC236}">
                <a16:creationId xmlns:a16="http://schemas.microsoft.com/office/drawing/2014/main" id="{EB0A3FAF-0D07-4372-904C-322C1FC0E908}"/>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lang="en-GB" dirty="0">
                <a:latin typeface="Arial" charset="0"/>
                <a:cs typeface="Arial" charset="0"/>
              </a:rPr>
              <a:t>Prosperity –  The feeling of </a:t>
            </a:r>
            <a:r>
              <a:rPr lang="en-GB" b="1" u="sng" dirty="0">
                <a:latin typeface="Arial" charset="0"/>
                <a:cs typeface="Arial" charset="0"/>
              </a:rPr>
              <a:t>having / producing more </a:t>
            </a:r>
            <a:r>
              <a:rPr lang="en-GB" dirty="0">
                <a:latin typeface="Arial" charset="0"/>
                <a:cs typeface="Arial" charset="0"/>
              </a:rPr>
              <a:t>than </a:t>
            </a:r>
            <a:r>
              <a:rPr lang="en-GB" b="1" u="sng" dirty="0">
                <a:latin typeface="Arial" charset="0"/>
                <a:cs typeface="Arial" charset="0"/>
              </a:rPr>
              <a:t>required Physical Facility</a:t>
            </a:r>
            <a:endParaRPr lang="en-GB" dirty="0">
              <a:latin typeface="Arial" charset="0"/>
              <a:cs typeface="Arial" charset="0"/>
            </a:endParaRPr>
          </a:p>
          <a:p>
            <a:pPr>
              <a:buFont typeface="Symbol" pitchFamily="18" charset="2"/>
              <a:buNone/>
              <a:defRPr/>
            </a:pPr>
            <a:r>
              <a:rPr lang="en-GB" dirty="0">
                <a:latin typeface="Arial" charset="0"/>
                <a:cs typeface="Arial" charset="0"/>
              </a:rPr>
              <a:t>					2				1</a:t>
            </a:r>
          </a:p>
          <a:p>
            <a:pPr>
              <a:buFont typeface="Symbol" pitchFamily="18" charset="2"/>
              <a:buNone/>
              <a:defRPr/>
            </a:pPr>
            <a:r>
              <a:rPr sz="2800" dirty="0" err="1">
                <a:solidFill>
                  <a:srgbClr val="1E00AA"/>
                </a:solidFill>
                <a:latin typeface="Kruti Dev 010" pitchFamily="2" charset="0"/>
                <a:cs typeface="Arial" charset="0"/>
              </a:rPr>
              <a:t>le`f</a:t>
            </a:r>
            <a:r>
              <a:rPr sz="2800" dirty="0">
                <a:solidFill>
                  <a:srgbClr val="1E00AA"/>
                </a:solidFill>
                <a:latin typeface="Kruti Dev 010" pitchFamily="2" charset="0"/>
                <a:cs typeface="Arial" charset="0"/>
              </a:rPr>
              <a:t>)    </a:t>
            </a:r>
            <a:r>
              <a:rPr sz="2000" dirty="0">
                <a:solidFill>
                  <a:srgbClr val="1E00AA"/>
                </a:solidFill>
                <a:latin typeface="Kruti Dev 010" pitchFamily="2" charset="0"/>
                <a:cs typeface="Arial" charset="0"/>
              </a:rPr>
              <a:t> </a:t>
            </a:r>
            <a:r>
              <a:rPr sz="2800" dirty="0">
                <a:solidFill>
                  <a:srgbClr val="1E00AA"/>
                </a:solidFill>
                <a:latin typeface="Kruti Dev 010" pitchFamily="2" charset="0"/>
                <a:cs typeface="Arial" charset="0"/>
              </a:rPr>
              <a:t>&amp; </a:t>
            </a:r>
            <a:r>
              <a:rPr sz="2800" b="1" u="sng" dirty="0" err="1">
                <a:solidFill>
                  <a:srgbClr val="1E00AA"/>
                </a:solidFill>
                <a:latin typeface="Kruti Dev 010" pitchFamily="2" charset="0"/>
                <a:cs typeface="Arial" charset="0"/>
              </a:rPr>
              <a:t>vko</a:t>
            </a:r>
            <a:r>
              <a:rPr sz="2800" b="1" u="sng" dirty="0">
                <a:solidFill>
                  <a:srgbClr val="1E00AA"/>
                </a:solidFill>
                <a:latin typeface="Kruti Dev 010" pitchFamily="2" charset="0"/>
                <a:cs typeface="Arial" charset="0"/>
              </a:rPr>
              <a:t>”;d </a:t>
            </a:r>
            <a:r>
              <a:rPr sz="2800" b="1" u="sng" dirty="0" err="1">
                <a:solidFill>
                  <a:srgbClr val="1E00AA"/>
                </a:solidFill>
                <a:latin typeface="Kruti Dev 010" pitchFamily="2" charset="0"/>
                <a:cs typeface="Arial" charset="0"/>
              </a:rPr>
              <a:t>lqfo</a:t>
            </a:r>
            <a:r>
              <a:rPr sz="2800" b="1" u="sng" dirty="0">
                <a:solidFill>
                  <a:srgbClr val="1E00AA"/>
                </a:solidFill>
                <a:latin typeface="Kruti Dev 010" pitchFamily="2" charset="0"/>
                <a:cs typeface="Arial" charset="0"/>
              </a:rPr>
              <a:t>/kk</a:t>
            </a:r>
            <a:r>
              <a:rPr sz="2800" dirty="0">
                <a:solidFill>
                  <a:srgbClr val="1E00AA"/>
                </a:solidFill>
                <a:latin typeface="Kruti Dev 010" pitchFamily="2" charset="0"/>
                <a:cs typeface="Arial" charset="0"/>
              </a:rPr>
              <a:t> ls </a:t>
            </a:r>
            <a:r>
              <a:rPr sz="2800" b="1" u="sng" dirty="0" err="1">
                <a:solidFill>
                  <a:srgbClr val="1E00AA"/>
                </a:solidFill>
                <a:latin typeface="Kruti Dev 010" pitchFamily="2" charset="0"/>
                <a:cs typeface="Arial" charset="0"/>
              </a:rPr>
              <a:t>vf</a:t>
            </a:r>
            <a:r>
              <a:rPr sz="2800" b="1" u="sng" dirty="0">
                <a:solidFill>
                  <a:srgbClr val="1E00AA"/>
                </a:solidFill>
                <a:latin typeface="Kruti Dev 010" pitchFamily="2" charset="0"/>
                <a:cs typeface="Arial" charset="0"/>
              </a:rPr>
              <a:t>/</a:t>
            </a:r>
            <a:r>
              <a:rPr sz="2800" b="1" u="sng" dirty="0" err="1">
                <a:solidFill>
                  <a:srgbClr val="1E00AA"/>
                </a:solidFill>
                <a:latin typeface="Kruti Dev 010" pitchFamily="2" charset="0"/>
                <a:cs typeface="Arial" charset="0"/>
              </a:rPr>
              <a:t>kd</a:t>
            </a:r>
            <a:r>
              <a:rPr sz="2800" b="1" u="sng" dirty="0">
                <a:solidFill>
                  <a:srgbClr val="1E00AA"/>
                </a:solidFill>
                <a:latin typeface="Kruti Dev 010" pitchFamily="2" charset="0"/>
                <a:cs typeface="Arial" charset="0"/>
              </a:rPr>
              <a:t> dh </a:t>
            </a:r>
            <a:r>
              <a:rPr sz="2800" b="1" u="sng" dirty="0" err="1">
                <a:solidFill>
                  <a:srgbClr val="1E00AA"/>
                </a:solidFill>
                <a:latin typeface="Kruti Dev 010" pitchFamily="2" charset="0"/>
                <a:cs typeface="Arial" charset="0"/>
              </a:rPr>
              <a:t>miyfC</a:t>
            </a:r>
            <a:r>
              <a:rPr sz="2800" b="1" u="sng" dirty="0">
                <a:solidFill>
                  <a:srgbClr val="1E00AA"/>
                </a:solidFill>
                <a:latin typeface="Kruti Dev 010" pitchFamily="2" charset="0"/>
                <a:cs typeface="Arial" charset="0"/>
              </a:rPr>
              <a:t>/k@ </a:t>
            </a:r>
            <a:r>
              <a:rPr sz="2800" b="1" u="sng" dirty="0" err="1">
                <a:solidFill>
                  <a:srgbClr val="1E00AA"/>
                </a:solidFill>
                <a:latin typeface="Kruti Dev 010" pitchFamily="2" charset="0"/>
                <a:cs typeface="Arial" charset="0"/>
              </a:rPr>
              <a:t>mRiknu</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Hkko</a:t>
            </a:r>
            <a:endParaRPr sz="2800" dirty="0">
              <a:solidFill>
                <a:srgbClr val="1E00AA"/>
              </a:solidFill>
              <a:latin typeface="Kruti Dev 010" pitchFamily="2" charset="0"/>
              <a:cs typeface="Arial" charset="0"/>
            </a:endParaRPr>
          </a:p>
          <a:p>
            <a:pPr>
              <a:buFont typeface="Symbol" pitchFamily="18" charset="2"/>
              <a:buNone/>
              <a:defRPr/>
            </a:pPr>
            <a:r>
              <a:rPr sz="2800" dirty="0">
                <a:solidFill>
                  <a:srgbClr val="1E00AA"/>
                </a:solidFill>
                <a:latin typeface="Kruti Dev 010" pitchFamily="2" charset="0"/>
                <a:cs typeface="Arial" charset="0"/>
              </a:rPr>
              <a:t>	            1                          2</a:t>
            </a:r>
          </a:p>
          <a:p>
            <a:pPr>
              <a:buFont typeface="Symbol" pitchFamily="18" charset="2"/>
              <a:buNone/>
              <a:defRPr/>
            </a:pPr>
            <a:r>
              <a:rPr dirty="0">
                <a:latin typeface="Arial" charset="0"/>
                <a:cs typeface="Arial" charset="0"/>
              </a:rPr>
              <a:t>1 – Identification of </a:t>
            </a:r>
            <a:r>
              <a:rPr b="1" u="sng" dirty="0">
                <a:latin typeface="Arial" charset="0"/>
                <a:cs typeface="Arial" charset="0"/>
              </a:rPr>
              <a:t>required </a:t>
            </a:r>
            <a:r>
              <a:rPr lang="en-GB" b="1" u="sng" dirty="0">
                <a:latin typeface="Arial" charset="0"/>
                <a:cs typeface="Arial" charset="0"/>
              </a:rPr>
              <a:t>physical facility </a:t>
            </a:r>
            <a:r>
              <a:rPr lang="en-GB" dirty="0">
                <a:latin typeface="Arial" charset="0"/>
                <a:cs typeface="Arial" charset="0"/>
              </a:rPr>
              <a:t>(including the required quantity)</a:t>
            </a:r>
          </a:p>
          <a:p>
            <a:pPr>
              <a:buFont typeface="Symbol" pitchFamily="18" charset="2"/>
              <a:buNone/>
              <a:defRPr/>
            </a:pPr>
            <a:r>
              <a:rPr lang="en-GB" dirty="0">
                <a:latin typeface="Arial" charset="0"/>
                <a:cs typeface="Arial" charset="0"/>
              </a:rPr>
              <a:t>	 	– with right understanding</a:t>
            </a:r>
          </a:p>
          <a:p>
            <a:pPr>
              <a:buFont typeface="Symbol" pitchFamily="18" charset="2"/>
              <a:buNone/>
              <a:defRPr/>
            </a:pPr>
            <a:r>
              <a:rPr sz="2800" b="1" dirty="0">
                <a:solidFill>
                  <a:srgbClr val="1E00AA"/>
                </a:solidFill>
                <a:latin typeface="Kruti Dev 010" pitchFamily="2" charset="0"/>
                <a:cs typeface="Arial" charset="0"/>
              </a:rPr>
              <a:t>	 </a:t>
            </a:r>
            <a:r>
              <a:rPr sz="2800" b="1" u="sng" dirty="0" err="1">
                <a:solidFill>
                  <a:srgbClr val="1E00AA"/>
                </a:solidFill>
                <a:latin typeface="Kruti Dev 010" pitchFamily="2" charset="0"/>
                <a:cs typeface="Arial" charset="0"/>
              </a:rPr>
              <a:t>vko</a:t>
            </a:r>
            <a:r>
              <a:rPr sz="2800" b="1" u="sng" dirty="0">
                <a:solidFill>
                  <a:srgbClr val="1E00AA"/>
                </a:solidFill>
                <a:latin typeface="Kruti Dev 010" pitchFamily="2" charset="0"/>
                <a:cs typeface="Arial" charset="0"/>
              </a:rPr>
              <a:t>”;d </a:t>
            </a:r>
            <a:r>
              <a:rPr sz="2800" b="1" u="sng" dirty="0" err="1">
                <a:solidFill>
                  <a:srgbClr val="1E00AA"/>
                </a:solidFill>
                <a:latin typeface="Kruti Dev 010" pitchFamily="2" charset="0"/>
                <a:cs typeface="Arial" charset="0"/>
              </a:rPr>
              <a:t>lqfo</a:t>
            </a:r>
            <a:r>
              <a:rPr sz="2800" b="1" u="sng" dirty="0">
                <a:solidFill>
                  <a:srgbClr val="1E00AA"/>
                </a:solidFill>
                <a:latin typeface="Kruti Dev 010" pitchFamily="2" charset="0"/>
                <a:cs typeface="Arial" charset="0"/>
              </a:rPr>
              <a:t>/kk</a:t>
            </a:r>
            <a:r>
              <a:rPr sz="2800" u="sng" dirty="0">
                <a:solidFill>
                  <a:srgbClr val="1E00AA"/>
                </a:solidFill>
                <a:latin typeface="Kruti Dev 010" pitchFamily="2" charset="0"/>
                <a:cs typeface="Arial" charset="0"/>
              </a:rPr>
              <a:t> </a:t>
            </a:r>
            <a:r>
              <a:rPr sz="2800" dirty="0">
                <a:solidFill>
                  <a:srgbClr val="1E00AA"/>
                </a:solidFill>
                <a:latin typeface="Kruti Dev 010" pitchFamily="2" charset="0"/>
                <a:cs typeface="Arial" charset="0"/>
              </a:rPr>
              <a:t>dk fu/</a:t>
            </a:r>
            <a:r>
              <a:rPr sz="2800" dirty="0" err="1">
                <a:solidFill>
                  <a:srgbClr val="1E00AA"/>
                </a:solidFill>
                <a:latin typeface="Kruti Dev 010" pitchFamily="2" charset="0"/>
                <a:cs typeface="Arial" charset="0"/>
              </a:rPr>
              <a:t>kkZj.k</a:t>
            </a:r>
            <a:r>
              <a:rPr sz="2800" dirty="0">
                <a:solidFill>
                  <a:srgbClr val="1E00AA"/>
                </a:solidFill>
                <a:latin typeface="Kruti Dev 010" pitchFamily="2" charset="0"/>
                <a:cs typeface="Arial" charset="0"/>
              </a:rPr>
              <a:t> &amp; </a:t>
            </a:r>
            <a:r>
              <a:rPr sz="2800" dirty="0" err="1">
                <a:solidFill>
                  <a:srgbClr val="1E00AA"/>
                </a:solidFill>
                <a:latin typeface="Kruti Dev 010" pitchFamily="2" charset="0"/>
                <a:cs typeface="Arial" charset="0"/>
              </a:rPr>
              <a:t>lgh</a:t>
            </a:r>
            <a:r>
              <a:rPr sz="2800" dirty="0">
                <a:solidFill>
                  <a:srgbClr val="1E00AA"/>
                </a:solidFill>
                <a:latin typeface="Kruti Dev 010" pitchFamily="2" charset="0"/>
                <a:cs typeface="Arial" charset="0"/>
              </a:rPr>
              <a:t> le&gt; ls</a:t>
            </a:r>
            <a:endParaRPr sz="2800" dirty="0">
              <a:latin typeface="Kruti Dev 010" pitchFamily="2" charset="0"/>
              <a:cs typeface="Arial" charset="0"/>
            </a:endParaRPr>
          </a:p>
          <a:p>
            <a:pPr>
              <a:buFont typeface="Symbol" pitchFamily="18" charset="2"/>
              <a:buNone/>
              <a:defRPr/>
            </a:pPr>
            <a:r>
              <a:rPr lang="en-GB" sz="2000" dirty="0">
                <a:latin typeface="Arial" charset="0"/>
                <a:cs typeface="Arial" charset="0"/>
              </a:rPr>
              <a:t> </a:t>
            </a:r>
          </a:p>
          <a:p>
            <a:pPr marL="228600" lvl="1">
              <a:buFont typeface="Wingdings" pitchFamily="2" charset="2"/>
              <a:buNone/>
              <a:defRPr/>
            </a:pPr>
            <a:r>
              <a:rPr lang="en-GB" sz="2200" dirty="0">
                <a:latin typeface="Arial" charset="0"/>
                <a:cs typeface="Arial" charset="0"/>
              </a:rPr>
              <a:t>2 – Ensuring </a:t>
            </a:r>
            <a:r>
              <a:rPr lang="en-GB" sz="2200" b="1" u="sng" dirty="0">
                <a:latin typeface="Arial" charset="0"/>
                <a:cs typeface="Arial" charset="0"/>
              </a:rPr>
              <a:t>availability/ production of more </a:t>
            </a:r>
            <a:r>
              <a:rPr lang="en-GB" sz="2200" dirty="0">
                <a:latin typeface="Arial" charset="0"/>
                <a:cs typeface="Arial" charset="0"/>
              </a:rPr>
              <a:t>than required physical facility</a:t>
            </a:r>
          </a:p>
          <a:p>
            <a:pPr marL="228600" lvl="1">
              <a:buFont typeface="Wingdings" pitchFamily="2" charset="2"/>
              <a:buNone/>
              <a:defRPr/>
            </a:pPr>
            <a:r>
              <a:rPr lang="en-GB" sz="2200" dirty="0">
                <a:latin typeface="Arial" charset="0"/>
                <a:cs typeface="Arial" charset="0"/>
              </a:rPr>
              <a:t>		– with right skills</a:t>
            </a:r>
            <a:endParaRPr lang="en-GB" sz="2200" dirty="0">
              <a:solidFill>
                <a:srgbClr val="FF0000"/>
              </a:solidFill>
              <a:latin typeface="Arial" charset="0"/>
              <a:cs typeface="Arial" charset="0"/>
            </a:endParaRPr>
          </a:p>
          <a:p>
            <a:pPr>
              <a:buFont typeface="Symbol" pitchFamily="18" charset="2"/>
              <a:buNone/>
              <a:defRPr/>
            </a:pPr>
            <a:r>
              <a:rPr sz="2800" b="1" dirty="0">
                <a:solidFill>
                  <a:srgbClr val="1E00AA"/>
                </a:solidFill>
                <a:latin typeface="Kruti Dev 010" pitchFamily="2" charset="0"/>
                <a:cs typeface="Arial" charset="0"/>
              </a:rPr>
              <a:t>	  </a:t>
            </a:r>
            <a:r>
              <a:rPr sz="2800" b="1" u="sng" dirty="0" err="1">
                <a:solidFill>
                  <a:srgbClr val="1E00AA"/>
                </a:solidFill>
                <a:latin typeface="Kruti Dev 010" pitchFamily="2" charset="0"/>
                <a:cs typeface="Arial" charset="0"/>
              </a:rPr>
              <a:t>vf</a:t>
            </a:r>
            <a:r>
              <a:rPr sz="2800" b="1" u="sng" dirty="0">
                <a:solidFill>
                  <a:srgbClr val="1E00AA"/>
                </a:solidFill>
                <a:latin typeface="Kruti Dev 010" pitchFamily="2" charset="0"/>
                <a:cs typeface="Arial" charset="0"/>
              </a:rPr>
              <a:t>/</a:t>
            </a:r>
            <a:r>
              <a:rPr sz="2800" b="1" u="sng" dirty="0" err="1">
                <a:solidFill>
                  <a:srgbClr val="1E00AA"/>
                </a:solidFill>
                <a:latin typeface="Kruti Dev 010" pitchFamily="2" charset="0"/>
                <a:cs typeface="Arial" charset="0"/>
              </a:rPr>
              <a:t>kd</a:t>
            </a:r>
            <a:r>
              <a:rPr sz="2800" b="1" u="sng" dirty="0">
                <a:solidFill>
                  <a:srgbClr val="1E00AA"/>
                </a:solidFill>
                <a:latin typeface="Kruti Dev 010" pitchFamily="2" charset="0"/>
                <a:cs typeface="Arial" charset="0"/>
              </a:rPr>
              <a:t> dh </a:t>
            </a:r>
            <a:r>
              <a:rPr sz="2800" b="1" u="sng" dirty="0" err="1">
                <a:solidFill>
                  <a:srgbClr val="1E00AA"/>
                </a:solidFill>
                <a:latin typeface="Kruti Dev 010" pitchFamily="2" charset="0"/>
                <a:cs typeface="Arial" charset="0"/>
              </a:rPr>
              <a:t>miyfC</a:t>
            </a:r>
            <a:r>
              <a:rPr sz="2800" b="1" u="sng" dirty="0">
                <a:solidFill>
                  <a:srgbClr val="1E00AA"/>
                </a:solidFill>
                <a:latin typeface="Kruti Dev 010" pitchFamily="2" charset="0"/>
                <a:cs typeface="Arial" charset="0"/>
              </a:rPr>
              <a:t>/k@ </a:t>
            </a:r>
            <a:r>
              <a:rPr sz="2800" b="1" u="sng" dirty="0" err="1">
                <a:solidFill>
                  <a:srgbClr val="1E00AA"/>
                </a:solidFill>
                <a:latin typeface="Kruti Dev 010" pitchFamily="2" charset="0"/>
                <a:cs typeface="Arial" charset="0"/>
              </a:rPr>
              <a:t>mRiknu</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HkkSfrd</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jklk;fud</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oLrqvksa</a:t>
            </a:r>
            <a:r>
              <a:rPr sz="2800" dirty="0">
                <a:solidFill>
                  <a:srgbClr val="1E00AA"/>
                </a:solidFill>
                <a:latin typeface="Kruti Dev 010" pitchFamily="2" charset="0"/>
                <a:cs typeface="Arial" charset="0"/>
              </a:rPr>
              <a:t> dk &amp; </a:t>
            </a:r>
            <a:r>
              <a:rPr sz="2800" dirty="0" err="1">
                <a:solidFill>
                  <a:srgbClr val="1E00AA"/>
                </a:solidFill>
                <a:latin typeface="Kruti Dev 010" pitchFamily="2" charset="0"/>
                <a:cs typeface="Arial" charset="0"/>
              </a:rPr>
              <a:t>lgh</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gquj</a:t>
            </a:r>
            <a:r>
              <a:rPr sz="2800" dirty="0">
                <a:solidFill>
                  <a:srgbClr val="1E00AA"/>
                </a:solidFill>
                <a:latin typeface="Kruti Dev 010" pitchFamily="2" charset="0"/>
                <a:cs typeface="Arial" charset="0"/>
              </a:rPr>
              <a:t> ls</a:t>
            </a:r>
            <a:endParaRPr lang="en-GB" sz="2800" dirty="0">
              <a:solidFill>
                <a:srgbClr val="1E00AA"/>
              </a:solidFill>
              <a:latin typeface="Kruti Dev 010" pitchFamily="2" charset="0"/>
              <a:cs typeface="Arial" charset="0"/>
            </a:endParaRPr>
          </a:p>
          <a:p>
            <a:pPr>
              <a:buFont typeface="Symbol" pitchFamily="18" charset="2"/>
              <a:buNone/>
              <a:defRPr/>
            </a:pPr>
            <a:endParaRPr sz="2000" dirty="0">
              <a:latin typeface="Arial" charset="0"/>
              <a:cs typeface="Arial" charset="0"/>
            </a:endParaRPr>
          </a:p>
          <a:p>
            <a:pPr>
              <a:buFont typeface="Symbol" pitchFamily="18" charset="2"/>
              <a:buNone/>
              <a:defRPr/>
            </a:pPr>
            <a:r>
              <a:rPr lang="en-GB" dirty="0">
                <a:latin typeface="Arial" charset="0"/>
                <a:cs typeface="Arial" charset="0"/>
              </a:rPr>
              <a:t>A prosperous person thinks of right utilisation, nurturing the other</a:t>
            </a:r>
          </a:p>
          <a:p>
            <a:pPr>
              <a:buFont typeface="Symbol" pitchFamily="18" charset="2"/>
              <a:buNone/>
              <a:defRPr/>
            </a:pPr>
            <a:r>
              <a:rPr lang="fr-FR" dirty="0">
                <a:solidFill>
                  <a:srgbClr val="FF0000"/>
                </a:solidFill>
                <a:latin typeface="Arial" charset="0"/>
                <a:cs typeface="Arial" charset="0"/>
              </a:rPr>
              <a:t>“  </a:t>
            </a:r>
            <a:r>
              <a:rPr lang="fr-FR" dirty="0" err="1">
                <a:solidFill>
                  <a:srgbClr val="FF0000"/>
                </a:solidFill>
                <a:latin typeface="Arial" charset="0"/>
                <a:cs typeface="Arial" charset="0"/>
              </a:rPr>
              <a:t>deprived</a:t>
            </a:r>
            <a:r>
              <a:rPr lang="fr-FR" dirty="0">
                <a:solidFill>
                  <a:srgbClr val="FF0000"/>
                </a:solidFill>
                <a:latin typeface="Arial" charset="0"/>
                <a:cs typeface="Arial" charset="0"/>
              </a:rPr>
              <a:t>           “        “        “  accumulation,  </a:t>
            </a:r>
            <a:r>
              <a:rPr lang="fr-FR" dirty="0" err="1">
                <a:solidFill>
                  <a:srgbClr val="FF0000"/>
                </a:solidFill>
                <a:latin typeface="Arial" charset="0"/>
                <a:cs typeface="Arial" charset="0"/>
              </a:rPr>
              <a:t>exploiting</a:t>
            </a:r>
            <a:r>
              <a:rPr lang="fr-FR" dirty="0">
                <a:solidFill>
                  <a:srgbClr val="FF0000"/>
                </a:solidFill>
                <a:latin typeface="Arial" charset="0"/>
                <a:cs typeface="Arial" charset="0"/>
              </a:rPr>
              <a:t>  “     “</a:t>
            </a:r>
          </a:p>
          <a:p>
            <a:pPr>
              <a:buFont typeface="Symbol" pitchFamily="18" charset="2"/>
              <a:buNone/>
              <a:defRPr/>
            </a:pPr>
            <a:endParaRPr sz="2800" b="1" dirty="0">
              <a:solidFill>
                <a:srgbClr val="1E00AA"/>
              </a:solidFill>
              <a:latin typeface="Kruti Dev 010" pitchFamily="2" charset="0"/>
              <a:cs typeface="Arial" charset="0"/>
            </a:endParaRPr>
          </a:p>
          <a:p>
            <a:pPr>
              <a:buFont typeface="Symbol" pitchFamily="18" charset="2"/>
              <a:buNone/>
              <a:defRPr/>
            </a:pPr>
            <a:r>
              <a:rPr sz="2800" b="1" dirty="0">
                <a:solidFill>
                  <a:srgbClr val="1E00AA"/>
                </a:solidFill>
                <a:latin typeface="Kruti Dev 010" pitchFamily="2" charset="0"/>
                <a:cs typeface="Arial" charset="0"/>
              </a:rPr>
              <a:t>le`) </a:t>
            </a:r>
            <a:r>
              <a:rPr sz="2800" b="1" dirty="0" err="1">
                <a:solidFill>
                  <a:srgbClr val="1E00AA"/>
                </a:solidFill>
                <a:latin typeface="Kruti Dev 010" pitchFamily="2" charset="0"/>
                <a:cs typeface="Arial" charset="0"/>
              </a:rPr>
              <a:t>O;fDr</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lnqi;ksx</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nwljs</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iks"k.k</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djus</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lksprk</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gS</a:t>
            </a:r>
            <a:endParaRPr sz="2800" dirty="0">
              <a:solidFill>
                <a:srgbClr val="1E00AA"/>
              </a:solidFill>
              <a:latin typeface="Kruti Dev 010" pitchFamily="2" charset="0"/>
              <a:cs typeface="Arial" charset="0"/>
            </a:endParaRPr>
          </a:p>
          <a:p>
            <a:pPr>
              <a:buFont typeface="Symbol" pitchFamily="18" charset="2"/>
              <a:buNone/>
              <a:defRPr/>
            </a:pPr>
            <a:r>
              <a:rPr sz="2800" b="1" dirty="0" err="1">
                <a:solidFill>
                  <a:srgbClr val="FF0000"/>
                </a:solidFill>
                <a:latin typeface="Kruti Dev 010" pitchFamily="2" charset="0"/>
                <a:cs typeface="Arial" charset="0"/>
              </a:rPr>
              <a:t>nfjnz</a:t>
            </a:r>
            <a:r>
              <a:rPr sz="2800" b="1" dirty="0">
                <a:solidFill>
                  <a:srgbClr val="FF0000"/>
                </a:solidFill>
                <a:latin typeface="Kruti Dev 010" pitchFamily="2" charset="0"/>
                <a:cs typeface="Arial" charset="0"/>
              </a:rPr>
              <a:t>	</a:t>
            </a:r>
            <a:r>
              <a:rPr sz="2800" dirty="0">
                <a:solidFill>
                  <a:srgbClr val="FF0000"/>
                </a:solidFill>
                <a:latin typeface="Arial" charset="0"/>
                <a:cs typeface="Arial" charset="0"/>
              </a:rPr>
              <a:t>“ </a:t>
            </a:r>
            <a:r>
              <a:rPr sz="2800" dirty="0">
                <a:solidFill>
                  <a:srgbClr val="FF0000"/>
                </a:solidFill>
                <a:latin typeface="Kruti Dev 010" pitchFamily="2" charset="0"/>
                <a:cs typeface="Arial" charset="0"/>
              </a:rPr>
              <a:t>    </a:t>
            </a:r>
            <a:r>
              <a:rPr sz="2800" dirty="0" err="1">
                <a:solidFill>
                  <a:srgbClr val="FF0000"/>
                </a:solidFill>
                <a:latin typeface="Kruti Dev 010" pitchFamily="2" charset="0"/>
                <a:cs typeface="Arial" charset="0"/>
              </a:rPr>
              <a:t>laxzg</a:t>
            </a:r>
            <a:r>
              <a:rPr sz="2800" dirty="0">
                <a:solidFill>
                  <a:srgbClr val="FF0000"/>
                </a:solidFill>
                <a:latin typeface="Kruti Dev 010" pitchFamily="2" charset="0"/>
                <a:cs typeface="Arial" charset="0"/>
              </a:rPr>
              <a:t>    </a:t>
            </a:r>
            <a:r>
              <a:rPr sz="2800" dirty="0">
                <a:solidFill>
                  <a:srgbClr val="FF0000"/>
                </a:solidFill>
                <a:latin typeface="Arial" charset="0"/>
                <a:cs typeface="Arial" charset="0"/>
              </a:rPr>
              <a:t>“    “     “</a:t>
            </a:r>
            <a:r>
              <a:rPr sz="2800" dirty="0">
                <a:solidFill>
                  <a:srgbClr val="FF0000"/>
                </a:solidFill>
                <a:latin typeface="Kruti Dev 010" pitchFamily="2" charset="0"/>
                <a:cs typeface="Arial" charset="0"/>
              </a:rPr>
              <a:t>  “</a:t>
            </a:r>
            <a:r>
              <a:rPr sz="2800" dirty="0" err="1">
                <a:solidFill>
                  <a:srgbClr val="FF0000"/>
                </a:solidFill>
                <a:latin typeface="Kruti Dev 010" pitchFamily="2" charset="0"/>
                <a:cs typeface="Arial" charset="0"/>
              </a:rPr>
              <a:t>kks"k.k</a:t>
            </a:r>
            <a:r>
              <a:rPr sz="2800" dirty="0">
                <a:solidFill>
                  <a:srgbClr val="FF0000"/>
                </a:solidFill>
                <a:latin typeface="Kruti Dev 010" pitchFamily="2" charset="0"/>
                <a:cs typeface="Arial" charset="0"/>
              </a:rPr>
              <a:t> </a:t>
            </a:r>
            <a:r>
              <a:rPr sz="2800" dirty="0">
                <a:solidFill>
                  <a:srgbClr val="FF0000"/>
                </a:solidFill>
                <a:latin typeface="Arial" charset="0"/>
                <a:cs typeface="Arial" charset="0"/>
              </a:rPr>
              <a:t>“      “     “     “</a:t>
            </a:r>
            <a:endParaRPr sz="2800" dirty="0">
              <a:solidFill>
                <a:srgbClr val="FF0000"/>
              </a:solidFill>
              <a:latin typeface="Kruti Dev 010" pitchFamily="2"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99">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69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69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57EA68-FA33-4BA5-9176-A28F3CE1657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 name="Text Placeholder 2">
            <a:extLst>
              <a:ext uri="{FF2B5EF4-FFF2-40B4-BE49-F238E27FC236}">
                <a16:creationId xmlns:a16="http://schemas.microsoft.com/office/drawing/2014/main" id="{122F2698-60DF-4E47-9971-E47894D7C433}"/>
              </a:ext>
            </a:extLst>
          </p:cNvPr>
          <p:cNvSpPr>
            <a:spLocks noGrp="1"/>
          </p:cNvSpPr>
          <p:nvPr>
            <p:ph type="body" sz="quarter" idx="13"/>
          </p:nvPr>
        </p:nvSpPr>
        <p:spPr/>
        <p:txBody>
          <a:bodyPr/>
          <a:lstStyle/>
          <a:p>
            <a:pPr>
              <a:buFont typeface="Symbol" pitchFamily="18" charset="2"/>
              <a:buNone/>
              <a:defRPr/>
            </a:pPr>
            <a:r>
              <a:t>In a previous session, we had seen that we can observe two categories of human beings</a:t>
            </a:r>
          </a:p>
          <a:p>
            <a:pPr>
              <a:buFont typeface="Symbol" pitchFamily="18" charset="2"/>
              <a:buNone/>
              <a:defRPr/>
            </a:pPr>
            <a:r>
              <a:rPr sz="2400" b="1" err="1">
                <a:solidFill>
                  <a:srgbClr val="1E00AA"/>
                </a:solidFill>
                <a:latin typeface="Kruti Dev 042" pitchFamily="2" charset="0"/>
              </a:rPr>
              <a:t>blhfy</a:t>
            </a:r>
            <a:r>
              <a:rPr sz="2400" b="1">
                <a:solidFill>
                  <a:srgbClr val="1E00AA"/>
                </a:solidFill>
                <a:latin typeface="Kruti Dev 042" pitchFamily="2" charset="0"/>
              </a:rPr>
              <a:t>, </a:t>
            </a:r>
            <a:r>
              <a:rPr sz="2400" b="1" err="1">
                <a:solidFill>
                  <a:srgbClr val="1E00AA"/>
                </a:solidFill>
                <a:latin typeface="Kruti Dev 042" pitchFamily="2" charset="0"/>
              </a:rPr>
              <a:t>vHkh</a:t>
            </a:r>
            <a:r>
              <a:rPr sz="2400" b="1">
                <a:solidFill>
                  <a:srgbClr val="1E00AA"/>
                </a:solidFill>
                <a:latin typeface="Kruti Dev 042" pitchFamily="2" charset="0"/>
              </a:rPr>
              <a:t> </a:t>
            </a:r>
            <a:r>
              <a:rPr sz="2400" b="1" err="1">
                <a:solidFill>
                  <a:srgbClr val="1E00AA"/>
                </a:solidFill>
                <a:latin typeface="Kruti Dev 042" pitchFamily="2" charset="0"/>
              </a:rPr>
              <a:t>nks</a:t>
            </a:r>
            <a:r>
              <a:rPr sz="2400" b="1">
                <a:solidFill>
                  <a:srgbClr val="1E00AA"/>
                </a:solidFill>
                <a:latin typeface="Kruti Dev 042" pitchFamily="2" charset="0"/>
              </a:rPr>
              <a:t> </a:t>
            </a:r>
            <a:r>
              <a:rPr sz="2400" b="1" err="1">
                <a:solidFill>
                  <a:srgbClr val="1E00AA"/>
                </a:solidFill>
                <a:latin typeface="Kruti Dev 042" pitchFamily="2" charset="0"/>
              </a:rPr>
              <a:t>rjg</a:t>
            </a:r>
            <a:r>
              <a:rPr sz="2400" b="1">
                <a:solidFill>
                  <a:srgbClr val="1E00AA"/>
                </a:solidFill>
                <a:latin typeface="Kruti Dev 042" pitchFamily="2" charset="0"/>
              </a:rPr>
              <a:t> ds </a:t>
            </a:r>
            <a:r>
              <a:rPr sz="2400" b="1" err="1">
                <a:solidFill>
                  <a:srgbClr val="1E00AA"/>
                </a:solidFill>
                <a:latin typeface="Kruti Dev 042" pitchFamily="2" charset="0"/>
              </a:rPr>
              <a:t>euq</a:t>
            </a:r>
            <a:r>
              <a:rPr sz="2400" b="1">
                <a:solidFill>
                  <a:srgbClr val="1E00AA"/>
                </a:solidFill>
                <a:latin typeface="Kruti Dev 042" pitchFamily="2" charset="0"/>
              </a:rPr>
              <a:t>”; </a:t>
            </a:r>
            <a:r>
              <a:rPr sz="2400" b="1" err="1">
                <a:solidFill>
                  <a:srgbClr val="1E00AA"/>
                </a:solidFill>
                <a:latin typeface="Kruti Dev 042" pitchFamily="2" charset="0"/>
              </a:rPr>
              <a:t>fn</a:t>
            </a:r>
            <a:r>
              <a:rPr sz="2400" b="1">
                <a:solidFill>
                  <a:srgbClr val="1E00AA"/>
                </a:solidFill>
                <a:latin typeface="Kruti Dev 042" pitchFamily="2" charset="0"/>
              </a:rPr>
              <a:t>[</a:t>
            </a:r>
            <a:r>
              <a:rPr sz="2400" b="1" err="1">
                <a:solidFill>
                  <a:srgbClr val="1E00AA"/>
                </a:solidFill>
                <a:latin typeface="Kruti Dev 042" pitchFamily="2" charset="0"/>
              </a:rPr>
              <a:t>kkbZ</a:t>
            </a:r>
            <a:r>
              <a:rPr sz="2400" b="1">
                <a:solidFill>
                  <a:srgbClr val="1E00AA"/>
                </a:solidFill>
                <a:latin typeface="Kruti Dev 042" pitchFamily="2" charset="0"/>
              </a:rPr>
              <a:t> </a:t>
            </a:r>
            <a:r>
              <a:rPr sz="2400" b="1" err="1">
                <a:solidFill>
                  <a:srgbClr val="1E00AA"/>
                </a:solidFill>
                <a:latin typeface="Kruti Dev 042" pitchFamily="2" charset="0"/>
              </a:rPr>
              <a:t>nsrs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a:defRPr/>
            </a:pPr>
            <a:r>
              <a:t>Lacking </a:t>
            </a:r>
            <a:r>
              <a:rPr lang="en-GB" dirty="0"/>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foghu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b="1">
                <a:solidFill>
                  <a:srgbClr val="1E00AA"/>
                </a:solidFill>
              </a:rPr>
              <a:t> </a:t>
            </a:r>
            <a:r>
              <a:t>)</a:t>
            </a:r>
          </a:p>
          <a:p>
            <a:pPr marL="457200" indent="-457200">
              <a:buFont typeface="+mj-lt"/>
              <a:buAutoNum type="arabicPeriod"/>
              <a:defRPr/>
            </a:pPr>
            <a:r>
              <a:t>Having </a:t>
            </a:r>
            <a:r>
              <a:rPr lang="en-GB" dirty="0"/>
              <a:t>physical facility</a:t>
            </a:r>
            <a:r>
              <a:t>, unhappy deprived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nq[</a:t>
            </a:r>
            <a:r>
              <a:rPr sz="2400" b="1" err="1">
                <a:solidFill>
                  <a:srgbClr val="1E00AA"/>
                </a:solidFill>
                <a:latin typeface="Kruti Dev 042" pitchFamily="2" charset="0"/>
              </a:rPr>
              <a:t>kh</a:t>
            </a:r>
            <a:r>
              <a:rPr sz="2400" b="1">
                <a:solidFill>
                  <a:srgbClr val="1E00AA"/>
                </a:solidFill>
                <a:latin typeface="Kruti Dev 042" pitchFamily="2" charset="0"/>
              </a:rPr>
              <a:t> </a:t>
            </a:r>
            <a:r>
              <a:rPr sz="2400" b="1" err="1">
                <a:solidFill>
                  <a:srgbClr val="1E00AA"/>
                </a:solidFill>
                <a:latin typeface="Kruti Dev 042" pitchFamily="2" charset="0"/>
              </a:rPr>
              <a:t>nfjnz</a:t>
            </a:r>
            <a:r>
              <a:rPr sz="2400" b="1">
                <a:solidFill>
                  <a:srgbClr val="1E00AA"/>
                </a:solidFill>
              </a:rPr>
              <a:t> </a:t>
            </a:r>
            <a:r>
              <a:t>)</a:t>
            </a:r>
          </a:p>
          <a:p>
            <a:pPr>
              <a:buFont typeface="Symbol" pitchFamily="18" charset="2"/>
              <a:buNone/>
              <a:defRPr/>
            </a:pPr>
            <a:endParaRPr sz="2000"/>
          </a:p>
          <a:p>
            <a:pPr>
              <a:buFont typeface="Symbol" pitchFamily="18" charset="2"/>
              <a:buNone/>
              <a:defRPr/>
            </a:pPr>
            <a:endParaRPr/>
          </a:p>
          <a:p>
            <a:pPr>
              <a:buFont typeface="Symbol" pitchFamily="18" charset="2"/>
              <a:buNone/>
              <a:defRPr/>
            </a:pPr>
            <a:endParaRPr/>
          </a:p>
          <a:p>
            <a:pPr>
              <a:buFont typeface="Symbol" pitchFamily="18" charset="2"/>
              <a:buNone/>
              <a:defRPr/>
            </a:pPr>
            <a:r>
              <a:t>While we want to be </a:t>
            </a:r>
            <a:r>
              <a:rPr lang="en-GB" dirty="0"/>
              <a:t>–</a:t>
            </a:r>
            <a:r>
              <a:rPr sz="2400"/>
              <a:t> </a:t>
            </a:r>
            <a:r>
              <a:rPr sz="2400" b="1" err="1">
                <a:solidFill>
                  <a:srgbClr val="1E00AA"/>
                </a:solidFill>
                <a:latin typeface="Kruti Dev 042" pitchFamily="2" charset="0"/>
              </a:rPr>
              <a:t>tcfd</a:t>
            </a:r>
            <a:r>
              <a:rPr sz="2400" b="1">
                <a:solidFill>
                  <a:srgbClr val="1E00AA"/>
                </a:solidFill>
                <a:latin typeface="Kruti Dev 042" pitchFamily="2" charset="0"/>
              </a:rPr>
              <a:t> </a:t>
            </a:r>
            <a:r>
              <a:rPr sz="2400" b="1" err="1">
                <a:solidFill>
                  <a:srgbClr val="1E00AA"/>
                </a:solidFill>
                <a:latin typeface="Kruti Dev 042" pitchFamily="2" charset="0"/>
              </a:rPr>
              <a:t>ge</a:t>
            </a:r>
            <a:r>
              <a:rPr sz="2400" b="1">
                <a:solidFill>
                  <a:srgbClr val="1E00AA"/>
                </a:solidFill>
                <a:latin typeface="Kruti Dev 042" pitchFamily="2" charset="0"/>
              </a:rPr>
              <a:t> </a:t>
            </a:r>
            <a:r>
              <a:rPr sz="2400" b="1" err="1">
                <a:solidFill>
                  <a:srgbClr val="1E00AA"/>
                </a:solidFill>
                <a:latin typeface="Kruti Dev 042" pitchFamily="2" charset="0"/>
              </a:rPr>
              <a:t>gksuk</a:t>
            </a:r>
            <a:r>
              <a:rPr sz="2400" b="1">
                <a:solidFill>
                  <a:srgbClr val="1E00AA"/>
                </a:solidFill>
                <a:latin typeface="Kruti Dev 042" pitchFamily="2" charset="0"/>
              </a:rPr>
              <a:t> </a:t>
            </a:r>
            <a:r>
              <a:rPr sz="2400" b="1" err="1">
                <a:solidFill>
                  <a:srgbClr val="1E00AA"/>
                </a:solidFill>
                <a:latin typeface="Kruti Dev 042" pitchFamily="2" charset="0"/>
              </a:rPr>
              <a:t>pkgrs</a:t>
            </a:r>
            <a:r>
              <a:rPr sz="2400" b="1">
                <a:solidFill>
                  <a:srgbClr val="1E00AA"/>
                </a:solidFill>
                <a:latin typeface="Kruti Dev 042" pitchFamily="2" charset="0"/>
              </a:rPr>
              <a:t> </a:t>
            </a:r>
            <a:r>
              <a:rPr sz="2400" b="1" err="1">
                <a:solidFill>
                  <a:srgbClr val="1E00AA"/>
                </a:solidFill>
                <a:latin typeface="Kruti Dev 042" pitchFamily="2" charset="0"/>
              </a:rPr>
              <a:t>gSa</a:t>
            </a:r>
            <a:r>
              <a:rPr sz="2400" b="1">
                <a:solidFill>
                  <a:srgbClr val="1E00AA"/>
                </a:solidFill>
                <a:latin typeface="Kruti Dev 042" pitchFamily="2" charset="0"/>
              </a:rPr>
              <a:t>&amp;</a:t>
            </a:r>
          </a:p>
          <a:p>
            <a:pPr marL="457200" indent="-457200">
              <a:buFont typeface="+mj-lt"/>
              <a:buAutoNum type="arabicPeriod" startAt="3"/>
              <a:defRPr/>
            </a:pPr>
            <a:r>
              <a:t>Having </a:t>
            </a:r>
            <a:r>
              <a:rPr lang="en-GB" dirty="0"/>
              <a:t>physical facility</a:t>
            </a:r>
            <a:r>
              <a:t>, happy prosperous (</a:t>
            </a:r>
            <a:r>
              <a:rPr sz="2400" b="1" err="1">
                <a:solidFill>
                  <a:srgbClr val="1E00AA"/>
                </a:solidFill>
                <a:latin typeface="Kruti Dev 042" pitchFamily="2" charset="0"/>
              </a:rPr>
              <a:t>lqfo</a:t>
            </a:r>
            <a:r>
              <a:rPr sz="2400" b="1">
                <a:solidFill>
                  <a:srgbClr val="1E00AA"/>
                </a:solidFill>
                <a:latin typeface="Kruti Dev 042" pitchFamily="2" charset="0"/>
              </a:rPr>
              <a:t>/kk </a:t>
            </a:r>
            <a:r>
              <a:rPr sz="2400" b="1" err="1">
                <a:solidFill>
                  <a:srgbClr val="1E00AA"/>
                </a:solidFill>
                <a:latin typeface="Kruti Dev 042" pitchFamily="2" charset="0"/>
              </a:rPr>
              <a:t>laiUu</a:t>
            </a:r>
            <a:r>
              <a:rPr sz="2400" b="1">
                <a:solidFill>
                  <a:srgbClr val="1E00AA"/>
                </a:solidFill>
                <a:latin typeface="Kruti Dev 042" pitchFamily="2" charset="0"/>
              </a:rPr>
              <a:t> </a:t>
            </a:r>
            <a:r>
              <a:rPr sz="2400" b="1" err="1">
                <a:solidFill>
                  <a:srgbClr val="1E00AA"/>
                </a:solidFill>
                <a:latin typeface="Kruti Dev 042" pitchFamily="2" charset="0"/>
              </a:rPr>
              <a:t>lq</a:t>
            </a:r>
            <a:r>
              <a:rPr sz="2400" b="1">
                <a:solidFill>
                  <a:srgbClr val="1E00AA"/>
                </a:solidFill>
                <a:latin typeface="Kruti Dev 042" pitchFamily="2" charset="0"/>
              </a:rPr>
              <a:t>[</a:t>
            </a:r>
            <a:r>
              <a:rPr sz="2400" b="1" err="1">
                <a:solidFill>
                  <a:srgbClr val="1E00AA"/>
                </a:solidFill>
                <a:latin typeface="Kruti Dev 042" pitchFamily="2" charset="0"/>
              </a:rPr>
              <a:t>kh</a:t>
            </a:r>
            <a:r>
              <a:rPr sz="2400" b="1">
                <a:solidFill>
                  <a:srgbClr val="1E00AA"/>
                </a:solidFill>
                <a:latin typeface="Kruti Dev 042" pitchFamily="2" charset="0"/>
              </a:rPr>
              <a:t> le`)</a:t>
            </a:r>
            <a:r>
              <a:t>)</a:t>
            </a:r>
          </a:p>
          <a:p>
            <a:pPr marL="457200" indent="-457200">
              <a:buNone/>
              <a:defRPr/>
            </a:pPr>
            <a:endParaRPr b="1"/>
          </a:p>
        </p:txBody>
      </p:sp>
      <p:sp>
        <p:nvSpPr>
          <p:cNvPr id="4" name="Rectangle 3">
            <a:extLst>
              <a:ext uri="{FF2B5EF4-FFF2-40B4-BE49-F238E27FC236}">
                <a16:creationId xmlns:a16="http://schemas.microsoft.com/office/drawing/2014/main" id="{B324C3EB-CAC4-45A4-90F8-81F52EB27307}"/>
              </a:ext>
            </a:extLst>
          </p:cNvPr>
          <p:cNvSpPr/>
          <p:nvPr/>
        </p:nvSpPr>
        <p:spPr>
          <a:xfrm>
            <a:off x="1828800" y="2721114"/>
            <a:ext cx="8382000" cy="707886"/>
          </a:xfrm>
          <a:prstGeom prst="rect">
            <a:avLst/>
          </a:prstGeom>
          <a:solidFill>
            <a:srgbClr val="FFC000"/>
          </a:solidFill>
          <a:scene3d>
            <a:camera prst="orthographicFront"/>
            <a:lightRig rig="threePt" dir="t"/>
          </a:scene3d>
          <a:sp3d>
            <a:bevelT w="165100" prst="coolSlant"/>
          </a:sp3d>
        </p:spPr>
        <p:txBody>
          <a:bodyPr>
            <a:spAutoFit/>
          </a:bodyPr>
          <a:lstStyle/>
          <a:p>
            <a:pPr eaLnBrk="1" hangingPunct="1">
              <a:defRPr/>
            </a:pPr>
            <a:r>
              <a:rPr lang="en-US" sz="2000" dirty="0"/>
              <a:t>Now we can see that if the identification of required physical facility is missing, then one can only shift between category 1 &amp; category 2</a:t>
            </a:r>
          </a:p>
        </p:txBody>
      </p:sp>
      <p:sp>
        <p:nvSpPr>
          <p:cNvPr id="5" name="Rectangle 4">
            <a:extLst>
              <a:ext uri="{FF2B5EF4-FFF2-40B4-BE49-F238E27FC236}">
                <a16:creationId xmlns:a16="http://schemas.microsoft.com/office/drawing/2014/main" id="{5AF528A1-733B-41AA-83A8-B9188570A542}"/>
              </a:ext>
            </a:extLst>
          </p:cNvPr>
          <p:cNvSpPr/>
          <p:nvPr/>
        </p:nvSpPr>
        <p:spPr>
          <a:xfrm>
            <a:off x="1828800" y="4775538"/>
            <a:ext cx="8382000" cy="1015663"/>
          </a:xfrm>
          <a:prstGeom prst="rect">
            <a:avLst/>
          </a:prstGeom>
          <a:solidFill>
            <a:srgbClr val="FFC000"/>
          </a:solidFill>
          <a:scene3d>
            <a:camera prst="orthographicFront"/>
            <a:lightRig rig="threePt" dir="t"/>
          </a:scene3d>
          <a:sp3d>
            <a:bevelT w="165100" prst="coolSlant"/>
          </a:sp3d>
        </p:spPr>
        <p:txBody>
          <a:bodyPr>
            <a:spAutoFit/>
          </a:bodyPr>
          <a:lstStyle/>
          <a:p>
            <a:pPr eaLnBrk="1" hangingPunct="1">
              <a:buFont typeface="Wingdings" pitchFamily="2" charset="2"/>
              <a:buNone/>
              <a:defRPr/>
            </a:pPr>
            <a:r>
              <a:rPr lang="en-US" sz="2000" dirty="0"/>
              <a:t>This is possible  with</a:t>
            </a:r>
            <a:endParaRPr lang="en-US" sz="2000" dirty="0">
              <a:solidFill>
                <a:srgbClr val="FF0000"/>
              </a:solidFill>
            </a:endParaRPr>
          </a:p>
          <a:p>
            <a:pPr eaLnBrk="1" hangingPunct="1">
              <a:buFont typeface="Wingdings" pitchFamily="2" charset="2"/>
              <a:buNone/>
              <a:defRPr/>
            </a:pPr>
            <a:r>
              <a:rPr lang="en-US" sz="2000" dirty="0"/>
              <a:t>	a- the right identification of required physical facility and </a:t>
            </a:r>
          </a:p>
          <a:p>
            <a:pPr eaLnBrk="1" hangingPunct="1">
              <a:buFont typeface="Wingdings" pitchFamily="2" charset="2"/>
              <a:buNone/>
              <a:defRPr/>
            </a:pPr>
            <a:r>
              <a:rPr lang="en-US" sz="2000" dirty="0"/>
              <a:t>	b- availability / production of more than required physical facility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9DC951F5-2639-4393-B3EE-F8B520A2260B}"/>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FF0000"/>
                </a:solidFill>
              </a:rPr>
              <a:t>Gross Misunderstanding 1 – Human Being = Body</a:t>
            </a:r>
            <a:endParaRPr lang="en-GB" altLang="en-US" dirty="0">
              <a:solidFill>
                <a:srgbClr val="FF0000"/>
              </a:solidFill>
            </a:endParaRPr>
          </a:p>
        </p:txBody>
      </p:sp>
      <p:sp>
        <p:nvSpPr>
          <p:cNvPr id="20483" name="Text Placeholder 14">
            <a:extLst>
              <a:ext uri="{FF2B5EF4-FFF2-40B4-BE49-F238E27FC236}">
                <a16:creationId xmlns:a16="http://schemas.microsoft.com/office/drawing/2014/main" id="{90A21A9F-8C7A-4619-B381-F9C9EC700A92}"/>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a:p>
          <a:p>
            <a:endParaRPr altLang="en-US"/>
          </a:p>
          <a:p>
            <a:endParaRPr altLang="en-US"/>
          </a:p>
          <a:p>
            <a:endParaRPr altLang="en-US"/>
          </a:p>
          <a:p>
            <a:endParaRPr altLang="en-US"/>
          </a:p>
          <a:p>
            <a:endParaRPr altLang="en-US"/>
          </a:p>
          <a:p>
            <a:endParaRPr altLang="en-US"/>
          </a:p>
          <a:p>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p:txBody>
      </p:sp>
      <p:graphicFrame>
        <p:nvGraphicFramePr>
          <p:cNvPr id="5" name="Table 4">
            <a:extLst>
              <a:ext uri="{FF2B5EF4-FFF2-40B4-BE49-F238E27FC236}">
                <a16:creationId xmlns:a16="http://schemas.microsoft.com/office/drawing/2014/main" id="{324E5EC8-972C-4860-87F0-C2AE70089374}"/>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485452E7-FE40-4458-99D8-780CEE6835D7}"/>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6694E0E5-F90F-4B4D-B893-1B78A4A4EA1C}"/>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02541A3C-B25C-4967-9456-7FD3CE62995D}"/>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FBA4D6EF-7B5A-449C-974D-B1110144D28B}"/>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0F27A138-2811-429E-B379-A225D5585BF5}"/>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0518" name="TextBox 6">
              <a:extLst>
                <a:ext uri="{FF2B5EF4-FFF2-40B4-BE49-F238E27FC236}">
                  <a16:creationId xmlns:a16="http://schemas.microsoft.com/office/drawing/2014/main" id="{079018D0-CCEE-485C-9271-E50A0B1BCE4B}"/>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BB481AC6-F117-4273-8B94-153AB67982D4}"/>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959646BE-EEB3-48D6-8F92-1905BBFA3120}"/>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0FA477A0-76CE-4D46-9E4C-728A1041524D}"/>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0515" name="TextBox 6">
              <a:extLst>
                <a:ext uri="{FF2B5EF4-FFF2-40B4-BE49-F238E27FC236}">
                  <a16:creationId xmlns:a16="http://schemas.microsoft.com/office/drawing/2014/main" id="{BC1743D0-C523-4E88-8C07-5E88FC16AE33}"/>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076485DE-7BA3-4B5E-A9DD-150B02FC4815}"/>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5C58CBDE-DE5D-4E56-AF28-AAACC95797D0}"/>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36605B4A-04C0-459D-B1F5-7FE401B9E3C3}"/>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961472CD-C8D9-476F-9A3D-42C777918FD6}"/>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BF543D0-F7A8-4DF5-9C49-53052BD2113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Gross Misunderstanding 2 – Resources are less than our need</a:t>
            </a:r>
          </a:p>
        </p:txBody>
      </p:sp>
      <p:sp>
        <p:nvSpPr>
          <p:cNvPr id="11267" name="Text Placeholder 2">
            <a:extLst>
              <a:ext uri="{FF2B5EF4-FFF2-40B4-BE49-F238E27FC236}">
                <a16:creationId xmlns:a16="http://schemas.microsoft.com/office/drawing/2014/main" id="{BF325CE0-2C98-42C4-9B7A-E1A2B86698AC}"/>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sz="2600" b="1">
                <a:latin typeface="Arial" charset="0"/>
                <a:cs typeface="Arial" charset="0"/>
              </a:rPr>
              <a:t>Data: Of the 4.2 billion tons of food produced, more than 1 billion tons of food is lost or wasted every year, UN-backed report finds</a:t>
            </a:r>
            <a:r>
              <a:rPr sz="2600" b="1">
                <a:solidFill>
                  <a:schemeClr val="bg1"/>
                </a:solidFill>
                <a:latin typeface="Arial" charset="0"/>
                <a:cs typeface="Arial" charset="0"/>
              </a:rPr>
              <a:t> (</a:t>
            </a:r>
            <a:r>
              <a:rPr sz="2600">
                <a:solidFill>
                  <a:schemeClr val="bg1"/>
                </a:solidFill>
                <a:latin typeface="Arial" charset="0"/>
                <a:cs typeface="Arial" charset="0"/>
              </a:rPr>
              <a:t>11 May 2011</a:t>
            </a:r>
            <a:r>
              <a:rPr sz="2600" b="1">
                <a:solidFill>
                  <a:schemeClr val="bg1"/>
                </a:solidFill>
                <a:latin typeface="Arial" charset="0"/>
                <a:cs typeface="Arial" charset="0"/>
              </a:rPr>
              <a:t>)</a:t>
            </a:r>
            <a:endParaRPr sz="2600">
              <a:solidFill>
                <a:schemeClr val="bg1"/>
              </a:solidFill>
              <a:latin typeface="Arial" charset="0"/>
              <a:cs typeface="Arial" charset="0"/>
            </a:endParaRPr>
          </a:p>
          <a:p>
            <a:pPr>
              <a:buFont typeface="Symbol" pitchFamily="18" charset="2"/>
              <a:buNone/>
              <a:defRPr/>
            </a:pPr>
            <a:endParaRPr sz="2600">
              <a:latin typeface="Arial" charset="0"/>
              <a:cs typeface="Arial" charset="0"/>
            </a:endParaRPr>
          </a:p>
          <a:p>
            <a:pPr>
              <a:buFont typeface="Symbol" pitchFamily="18" charset="2"/>
              <a:buNone/>
              <a:defRPr/>
            </a:pPr>
            <a:r>
              <a:rPr sz="2600">
                <a:latin typeface="Arial" charset="0"/>
                <a:cs typeface="Arial" charset="0"/>
              </a:rPr>
              <a:t>About a third of all the food produced for human consumption each year – or roughly 1.3 billion tons – is lost or wasted, according to a new </a:t>
            </a:r>
            <a:r>
              <a:rPr sz="2600" b="1">
                <a:latin typeface="Arial" charset="0"/>
                <a:cs typeface="Arial" charset="0"/>
                <a:hlinkClick r:id="rId2"/>
              </a:rPr>
              <a:t>study</a:t>
            </a:r>
            <a:r>
              <a:rPr sz="2600">
                <a:latin typeface="Arial" charset="0"/>
                <a:cs typeface="Arial" charset="0"/>
              </a:rPr>
              <a:t> commissioned by the United Nations Food and Agriculture Organization (</a:t>
            </a:r>
            <a:r>
              <a:rPr sz="2600" b="1">
                <a:latin typeface="Arial" charset="0"/>
                <a:cs typeface="Arial" charset="0"/>
                <a:hlinkClick r:id="rId3"/>
              </a:rPr>
              <a:t>FAO</a:t>
            </a:r>
            <a:r>
              <a:rPr sz="2600">
                <a:latin typeface="Arial" charset="0"/>
                <a:cs typeface="Arial" charset="0"/>
              </a:rPr>
              <a:t>)</a:t>
            </a:r>
          </a:p>
          <a:p>
            <a:pPr>
              <a:buFont typeface="Symbol" pitchFamily="18" charset="2"/>
              <a:buNone/>
              <a:defRPr/>
            </a:pPr>
            <a:endParaRPr sz="2600">
              <a:latin typeface="Arial" charset="0"/>
              <a:cs typeface="Arial" charset="0"/>
            </a:endParaRPr>
          </a:p>
          <a:p>
            <a:pPr>
              <a:buFont typeface="Symbol" pitchFamily="18" charset="2"/>
              <a:buNone/>
              <a:defRPr/>
            </a:pPr>
            <a:r>
              <a:rPr sz="2600" b="1">
                <a:latin typeface="Arial" charset="0"/>
                <a:cs typeface="Arial" charset="0"/>
              </a:rPr>
              <a:t>Global Food Production is 6 times requirement</a:t>
            </a:r>
          </a:p>
          <a:p>
            <a:pPr>
              <a:buFont typeface="Symbol" pitchFamily="18" charset="2"/>
              <a:buNone/>
              <a:defRPr/>
            </a:pPr>
            <a:r>
              <a:rPr sz="2600" b="1">
                <a:latin typeface="Arial" charset="0"/>
                <a:cs typeface="Arial" charset="0"/>
              </a:rPr>
              <a:t>Global Food Wastage is 1/3</a:t>
            </a:r>
            <a:r>
              <a:rPr sz="2600" b="1" baseline="30000">
                <a:latin typeface="Arial" charset="0"/>
                <a:cs typeface="Arial" charset="0"/>
              </a:rPr>
              <a:t>rd</a:t>
            </a:r>
            <a:r>
              <a:rPr sz="2600" b="1">
                <a:latin typeface="Arial" charset="0"/>
                <a:cs typeface="Arial" charset="0"/>
              </a:rPr>
              <a:t> of production</a:t>
            </a:r>
          </a:p>
          <a:p>
            <a:pPr>
              <a:buFont typeface="Symbol" pitchFamily="18" charset="2"/>
              <a:buNone/>
              <a:defRPr/>
            </a:pPr>
            <a:r>
              <a:rPr sz="2600" b="1">
                <a:latin typeface="Arial" charset="0"/>
                <a:cs typeface="Arial" charset="0"/>
              </a:rPr>
              <a:t>Wastage is enough to feed 1300 crore people/year</a:t>
            </a:r>
          </a:p>
          <a:p>
            <a:pPr>
              <a:buFont typeface="Symbol" pitchFamily="18" charset="2"/>
              <a:buNone/>
              <a:defRPr/>
            </a:pPr>
            <a:endParaRPr sz="2600">
              <a:latin typeface="Arial" charset="0"/>
              <a:cs typeface="Arial" charset="0"/>
            </a:endParaRPr>
          </a:p>
          <a:p>
            <a:pPr>
              <a:buFont typeface="Symbol" pitchFamily="18" charset="2"/>
              <a:buNone/>
              <a:defRPr/>
            </a:pPr>
            <a:r>
              <a:rPr sz="2600">
                <a:latin typeface="Arial" charset="0"/>
                <a:cs typeface="Arial" charset="0"/>
              </a:rPr>
              <a:t>Have we understood human needs?</a:t>
            </a:r>
          </a:p>
          <a:p>
            <a:pPr>
              <a:buFont typeface="Symbol" pitchFamily="18" charset="2"/>
              <a:buNone/>
              <a:defRPr/>
            </a:pPr>
            <a:r>
              <a:rPr sz="2600">
                <a:latin typeface="Arial" charset="0"/>
                <a:cs typeface="Arial" charset="0"/>
              </a:rPr>
              <a:t>Have we understood right </a:t>
            </a:r>
            <a:r>
              <a:rPr sz="2600" err="1">
                <a:latin typeface="Arial" charset="0"/>
                <a:cs typeface="Arial" charset="0"/>
              </a:rPr>
              <a:t>utilisation</a:t>
            </a:r>
            <a:r>
              <a:rPr sz="2600">
                <a:latin typeface="Arial" charset="0"/>
                <a:cs typeface="Arial" charset="0"/>
              </a:rPr>
              <a:t>?</a:t>
            </a:r>
          </a:p>
          <a:p>
            <a:pPr>
              <a:buFont typeface="Symbol" pitchFamily="18" charset="2"/>
              <a:buNone/>
              <a:defRPr/>
            </a:pPr>
            <a:r>
              <a:rPr sz="2600">
                <a:latin typeface="Arial" charset="0"/>
                <a:cs typeface="Arial" charset="0"/>
              </a:rPr>
              <a:t>Is it a question of production or distribution?</a:t>
            </a:r>
          </a:p>
          <a:p>
            <a:pPr>
              <a:buFont typeface="Symbol" pitchFamily="18" charset="2"/>
              <a:buNone/>
              <a:defRPr/>
            </a:pPr>
            <a:r>
              <a:rPr sz="2600">
                <a:latin typeface="Arial" charset="0"/>
                <a:cs typeface="Arial" charset="0"/>
              </a:rPr>
              <a:t>Is it a question of relationship?</a:t>
            </a:r>
          </a:p>
          <a:p>
            <a:pPr>
              <a:buFont typeface="Symbol" pitchFamily="18" charset="2"/>
              <a:buNone/>
              <a:defRPr/>
            </a:pPr>
            <a:r>
              <a:rPr sz="2600">
                <a:latin typeface="Arial" charset="0"/>
                <a:cs typeface="Arial" charset="0"/>
              </a:rPr>
              <a:t>Is it a question of right understanding?</a:t>
            </a:r>
          </a:p>
          <a:p>
            <a:pPr>
              <a:buFont typeface="Symbol" pitchFamily="18" charset="2"/>
              <a:buNone/>
              <a:defRPr/>
            </a:pPr>
            <a:r>
              <a:rPr sz="2600" b="1">
                <a:latin typeface="Arial" charset="0"/>
                <a:cs typeface="Arial" charset="0"/>
              </a:rPr>
              <a:t>It is a question of right education-</a:t>
            </a:r>
            <a:r>
              <a:rPr sz="2600" b="1" err="1">
                <a:latin typeface="Arial" charset="0"/>
                <a:cs typeface="Arial" charset="0"/>
              </a:rPr>
              <a:t>sanskar</a:t>
            </a:r>
            <a:endParaRPr sz="2600" b="1">
              <a:latin typeface="Arial" charset="0"/>
              <a:cs typeface="Arial" charset="0"/>
            </a:endParaRPr>
          </a:p>
          <a:p>
            <a:pPr>
              <a:buFont typeface="Symbol" pitchFamily="18" charset="2"/>
              <a:buNone/>
              <a:defRPr/>
            </a:pPr>
            <a:endParaRPr sz="2600" b="1">
              <a:latin typeface="Arial" charset="0"/>
              <a:cs typeface="Arial" charset="0"/>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p:txBody>
      </p:sp>
      <p:pic>
        <p:nvPicPr>
          <p:cNvPr id="21508" name="Picture 3">
            <a:extLst>
              <a:ext uri="{FF2B5EF4-FFF2-40B4-BE49-F238E27FC236}">
                <a16:creationId xmlns:a16="http://schemas.microsoft.com/office/drawing/2014/main" id="{347146F3-31A9-4D0C-A33A-C6E25E984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514600"/>
            <a:ext cx="5108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FF669D-A9E0-457C-8CF0-EBA2A82936C3}"/>
              </a:ext>
            </a:extLst>
          </p:cNvPr>
          <p:cNvSpPr/>
          <p:nvPr/>
        </p:nvSpPr>
        <p:spPr>
          <a:xfrm>
            <a:off x="73025" y="2743200"/>
            <a:ext cx="6708775"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DBDD449-88E1-4DBB-A58D-C8354405949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Exercise:</a:t>
            </a:r>
          </a:p>
        </p:txBody>
      </p:sp>
      <p:sp>
        <p:nvSpPr>
          <p:cNvPr id="22531" name="Text Placeholder 2">
            <a:extLst>
              <a:ext uri="{FF2B5EF4-FFF2-40B4-BE49-F238E27FC236}">
                <a16:creationId xmlns:a16="http://schemas.microsoft.com/office/drawing/2014/main" id="{4CA3E201-C28D-4582-A920-0DA98CBCE30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Arial" panose="020B0604020202020204" pitchFamily="34" charset="0"/>
              <a:buNone/>
            </a:pPr>
            <a:r>
              <a:rPr lang="en-IN" altLang="en-US" dirty="0"/>
              <a:t>Find out how many clothes you need for protection of the body</a:t>
            </a:r>
          </a:p>
          <a:p>
            <a:pPr>
              <a:buFont typeface="Arial" panose="020B0604020202020204" pitchFamily="34" charset="0"/>
              <a:buNone/>
            </a:pPr>
            <a:r>
              <a:rPr lang="en-IN" altLang="en-US" dirty="0"/>
              <a:t>Are they less, equal to or more than what is needed?</a:t>
            </a:r>
          </a:p>
          <a:p>
            <a:pPr>
              <a:buFont typeface="Arial" panose="020B0604020202020204" pitchFamily="34" charset="0"/>
              <a:buNone/>
            </a:pPr>
            <a:endParaRPr lang="en-IN" altLang="en-US" dirty="0"/>
          </a:p>
          <a:p>
            <a:pPr>
              <a:buFont typeface="Arial" panose="020B0604020202020204" pitchFamily="34" charset="0"/>
              <a:buNone/>
            </a:pPr>
            <a:r>
              <a:rPr lang="en-IN" altLang="en-US" dirty="0"/>
              <a:t>We are prosperous in terms of clothes when we feel that “we have more clothes than needed”…</a:t>
            </a:r>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endParaRPr lang="en-IN" altLang="en-US" dirty="0"/>
          </a:p>
          <a:p>
            <a:pPr>
              <a:buFont typeface="Arial" panose="020B0604020202020204" pitchFamily="34" charset="0"/>
              <a:buNone/>
            </a:pPr>
            <a:r>
              <a:rPr lang="en-IN" altLang="en-US" dirty="0"/>
              <a:t>We feel prosperous when we can see that we have, or we can produce, more physical facility than what we require</a:t>
            </a:r>
            <a:endParaRPr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9297C06-6AC4-4A01-88FB-70F19851D9A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23555" name="Text Placeholder 2">
            <a:extLst>
              <a:ext uri="{FF2B5EF4-FFF2-40B4-BE49-F238E27FC236}">
                <a16:creationId xmlns:a16="http://schemas.microsoft.com/office/drawing/2014/main" id="{043E05B9-0F21-4B52-863C-A9805EA1F54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Human being = co-existence of Self (consciousness) and Body (material)</a:t>
            </a:r>
          </a:p>
          <a:p>
            <a:pPr>
              <a:buFont typeface="Symbol" pitchFamily="18" charset="2"/>
              <a:buNone/>
            </a:pPr>
            <a:endParaRPr altLang="en-US"/>
          </a:p>
          <a:p>
            <a:pPr>
              <a:buFont typeface="Symbol" pitchFamily="18" charset="2"/>
              <a:buNone/>
            </a:pPr>
            <a:r>
              <a:rPr altLang="en-US"/>
              <a:t>Self is central to human existence, the Body is used as an instrument</a:t>
            </a:r>
          </a:p>
          <a:p>
            <a:pPr>
              <a:buFont typeface="Symbol" pitchFamily="18" charset="2"/>
              <a:buNone/>
            </a:pPr>
            <a:endParaRPr altLang="en-US"/>
          </a:p>
          <a:p>
            <a:pPr>
              <a:buFont typeface="Symbol" pitchFamily="18" charset="2"/>
              <a:buNone/>
            </a:pPr>
            <a:r>
              <a:rPr altLang="en-US"/>
              <a:t>The nurturing, protection and right utilisation of the Body is the responsibility of the Self</a:t>
            </a:r>
          </a:p>
          <a:p>
            <a:pPr>
              <a:buFont typeface="Symbol" pitchFamily="18" charset="2"/>
              <a:buNone/>
            </a:pPr>
            <a:endParaRPr altLang="en-US"/>
          </a:p>
          <a:p>
            <a:pPr>
              <a:buFont typeface="Symbol" pitchFamily="18" charset="2"/>
              <a:buNone/>
            </a:pPr>
            <a:r>
              <a:rPr altLang="en-US"/>
              <a:t>Physical facility is required to fulfil that responsibility towards the Body</a:t>
            </a:r>
          </a:p>
          <a:p>
            <a:pPr>
              <a:buFont typeface="Symbol" pitchFamily="18" charset="2"/>
              <a:buNone/>
            </a:pPr>
            <a:endParaRPr altLang="en-US"/>
          </a:p>
          <a:p>
            <a:pPr>
              <a:buFont typeface="Symbol" pitchFamily="18" charset="2"/>
              <a:buNone/>
            </a:pPr>
            <a:r>
              <a:rPr altLang="en-US"/>
              <a:t>Physical Facility is required, in a limited quantity, for Nurturing, Protection and Right Utilisation of the Body</a:t>
            </a:r>
            <a:endParaRPr lang="en-GB" altLang="en-US"/>
          </a:p>
          <a:p>
            <a:pPr>
              <a:buFont typeface="Symbol" pitchFamily="18" charset="2"/>
              <a:buNone/>
            </a:pPr>
            <a:endParaRPr altLang="en-US" sz="1100"/>
          </a:p>
          <a:p>
            <a:pPr>
              <a:buFont typeface="Symbol" pitchFamily="18" charset="2"/>
              <a:buNone/>
            </a:pPr>
            <a:r>
              <a:rPr lang="en-GB" altLang="en-US"/>
              <a:t>Prosperity = Feeling of having / producing more than required physical facility</a:t>
            </a:r>
          </a:p>
          <a:p>
            <a:pPr marL="685800" lvl="1" indent="-457200">
              <a:buFont typeface="Calibri" panose="020F0502020204030204" pitchFamily="34" charset="0"/>
              <a:buAutoNum type="arabicPeriod"/>
            </a:pPr>
            <a:r>
              <a:rPr lang="en-GB" altLang="en-US"/>
              <a:t>Identification of required physical facility 				     – with right understanding </a:t>
            </a:r>
            <a:r>
              <a:rPr lang="en-IN" altLang="en-US"/>
              <a:t>(including the required quantity) </a:t>
            </a:r>
            <a:endParaRPr lang="en-GB" altLang="en-US"/>
          </a:p>
          <a:p>
            <a:pPr marL="685800" lvl="1" indent="-457200">
              <a:buFont typeface="Calibri" panose="020F0502020204030204" pitchFamily="34" charset="0"/>
              <a:buAutoNum type="arabicPeriod"/>
            </a:pPr>
            <a:r>
              <a:rPr lang="en-GB" altLang="en-US"/>
              <a:t>Ensuring availability/ production of more than required physical facility – with right skills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a:extLst>
              <a:ext uri="{FF2B5EF4-FFF2-40B4-BE49-F238E27FC236}">
                <a16:creationId xmlns:a16="http://schemas.microsoft.com/office/drawing/2014/main" id="{910A84D0-87A1-426E-910E-CFB5832EAC67}"/>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02E2304-C21F-41E2-AA4C-DA7F9BDD06E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Reflection</a:t>
            </a:r>
            <a:endParaRPr lang="en-US" altLang="en-US" i="1"/>
          </a:p>
        </p:txBody>
      </p:sp>
      <p:sp>
        <p:nvSpPr>
          <p:cNvPr id="27651" name="Rectangle 3">
            <a:extLst>
              <a:ext uri="{FF2B5EF4-FFF2-40B4-BE49-F238E27FC236}">
                <a16:creationId xmlns:a16="http://schemas.microsoft.com/office/drawing/2014/main" id="{A55635EC-AB72-4B16-A84F-604F09A2024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pPr>
            <a:r>
              <a:rPr altLang="en-US" dirty="0">
                <a:sym typeface="Wingdings" panose="05000000000000000000" pitchFamily="2" charset="2"/>
              </a:rPr>
              <a:t>Do you have a feeling of Self-regulation (responsibility toward your body)? – continuous?</a:t>
            </a:r>
          </a:p>
          <a:p>
            <a:pPr marL="457200" indent="-457200">
              <a:buFont typeface="Symbol" pitchFamily="18" charset="2"/>
              <a:buAutoNum type="arabicPeriod"/>
            </a:pPr>
            <a:endParaRPr altLang="en-US" dirty="0">
              <a:sym typeface="Wingdings" panose="05000000000000000000" pitchFamily="2" charset="2"/>
            </a:endParaRPr>
          </a:p>
          <a:p>
            <a:pPr marL="457200" indent="-457200">
              <a:buFont typeface="Symbol" pitchFamily="18" charset="2"/>
              <a:buAutoNum type="arabicPeriod"/>
            </a:pPr>
            <a:r>
              <a:rPr altLang="en-US" dirty="0">
                <a:sym typeface="Wingdings" panose="05000000000000000000" pitchFamily="2" charset="2"/>
              </a:rPr>
              <a:t>Is your body healthy?</a:t>
            </a:r>
          </a:p>
          <a:p>
            <a:pPr marL="457200" indent="-457200">
              <a:buFont typeface="Symbol" pitchFamily="18" charset="2"/>
              <a:buAutoNum type="arabicPeriod"/>
            </a:pPr>
            <a:endParaRPr altLang="en-US" dirty="0">
              <a:sym typeface="Wingdings" panose="05000000000000000000" pitchFamily="2" charset="2"/>
            </a:endParaRPr>
          </a:p>
          <a:p>
            <a:pPr marL="457200" indent="-457200">
              <a:buFont typeface="Symbol" pitchFamily="18" charset="2"/>
              <a:buAutoNum type="arabicPeriod"/>
            </a:pPr>
            <a:r>
              <a:rPr altLang="en-US" dirty="0"/>
              <a:t>Find out – how much physical facility is required in your family; how much physical facility is available. An on that basis are you prosperous or deprived? </a:t>
            </a:r>
            <a:endParaRPr altLang="en-US" dirty="0">
              <a:sym typeface="Wingdings" panose="05000000000000000000" pitchFamily="2" charset="2"/>
            </a:endParaRPr>
          </a:p>
          <a:p>
            <a:pPr marL="457200" indent="-457200">
              <a:buFont typeface="Symbol" pitchFamily="18" charset="2"/>
              <a:buAutoNum type="arabicPeriod"/>
            </a:pPr>
            <a:endParaRPr altLang="en-US" dirty="0">
              <a:sym typeface="Wingdings" panose="05000000000000000000" pitchFamily="2" charset="2"/>
            </a:endParaRPr>
          </a:p>
          <a:p>
            <a:pPr marL="457200" indent="-457200">
              <a:buFont typeface="Symbol" pitchFamily="18" charset="2"/>
              <a:buAutoNum type="arabicPeriod"/>
            </a:pPr>
            <a:r>
              <a:rPr altLang="en-US" dirty="0">
                <a:sym typeface="Wingdings" panose="05000000000000000000" pitchFamily="2" charset="2"/>
              </a:rPr>
              <a:t>Do you have a feeling of prosperity? – continuous?</a:t>
            </a:r>
          </a:p>
          <a:p>
            <a:pPr marL="457200" indent="-457200">
              <a:buFont typeface="Symbol" pitchFamily="18" charset="2"/>
              <a:buAutoNum type="arabicPeriod"/>
            </a:pPr>
            <a:endParaRPr altLang="en-US" dirty="0">
              <a:sym typeface="Wingdings" panose="05000000000000000000" pitchFamily="2" charset="2"/>
            </a:endParaRPr>
          </a:p>
          <a:p>
            <a:pPr marL="457200" indent="-457200">
              <a:buFont typeface="Symbol" pitchFamily="18" charset="2"/>
              <a:buAutoNum type="arabicPeriod"/>
            </a:pPr>
            <a:r>
              <a:rPr altLang="en-US" dirty="0">
                <a:sym typeface="Wingdings" panose="05000000000000000000" pitchFamily="2" charset="2"/>
              </a:rPr>
              <a:t>Do you think of</a:t>
            </a:r>
          </a:p>
          <a:p>
            <a:pPr marL="914400" lvl="2" indent="-457200"/>
            <a:r>
              <a:rPr altLang="en-US" dirty="0"/>
              <a:t>Right </a:t>
            </a:r>
            <a:r>
              <a:rPr altLang="en-US" dirty="0" err="1"/>
              <a:t>utilisation</a:t>
            </a:r>
            <a:r>
              <a:rPr altLang="en-US" dirty="0"/>
              <a:t> of physical facility and </a:t>
            </a:r>
            <a:r>
              <a:rPr altLang="en-US" dirty="0">
                <a:sym typeface="Wingdings" panose="05000000000000000000" pitchFamily="2" charset="2"/>
              </a:rPr>
              <a:t>nurturing others (human beings / rest of nature)?</a:t>
            </a:r>
          </a:p>
          <a:p>
            <a:pPr marL="914400" lvl="2" indent="-457200"/>
            <a:r>
              <a:rPr altLang="en-US" dirty="0">
                <a:sym typeface="Wingdings" panose="05000000000000000000" pitchFamily="2" charset="2"/>
              </a:rPr>
              <a:t>Accumulating more physical facility or exploiting others?</a:t>
            </a:r>
          </a:p>
          <a:p>
            <a:pPr marL="0" indent="0">
              <a:buNone/>
            </a:pPr>
            <a:endParaRPr lang="en-US" altLang="en-US" dirty="0">
              <a:sym typeface="Wingdings" panose="05000000000000000000" pitchFamily="2" charset="2"/>
            </a:endParaRPr>
          </a:p>
          <a:p>
            <a:pPr marL="0" indent="0">
              <a:buNone/>
            </a:pPr>
            <a:endParaRPr altLang="en-US" dirty="0">
              <a:sym typeface="Wingdings" panose="05000000000000000000" pitchFamily="2" charset="2"/>
            </a:endParaRPr>
          </a:p>
          <a:p>
            <a:pPr marL="457200" indent="-457200">
              <a:buFont typeface="Symbol" pitchFamily="18" charset="2"/>
              <a:buAutoNum type="arabicPeriod"/>
            </a:pPr>
            <a:endParaRPr lang="en-GB" altLang="en-US" dirty="0">
              <a:sym typeface="Wingdings" panose="05000000000000000000" pitchFamily="2" charset="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FFD22A8-4F0F-44CE-A508-A95CA668436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Practice Session: Is my family prosperous vis-à-vis clothes</a:t>
            </a:r>
          </a:p>
        </p:txBody>
      </p:sp>
      <p:sp>
        <p:nvSpPr>
          <p:cNvPr id="3" name="Text Placeholder 2">
            <a:extLst>
              <a:ext uri="{FF2B5EF4-FFF2-40B4-BE49-F238E27FC236}">
                <a16:creationId xmlns:a16="http://schemas.microsoft.com/office/drawing/2014/main" id="{C7B67BA8-CAF8-4272-BC60-76C52670B64E}"/>
              </a:ext>
            </a:extLst>
          </p:cNvPr>
          <p:cNvSpPr>
            <a:spLocks noGrp="1"/>
          </p:cNvSpPr>
          <p:nvPr>
            <p:ph type="body" sz="quarter" idx="13"/>
          </p:nvPr>
        </p:nvSpPr>
        <p:spPr/>
        <p:txBody>
          <a:bodyPr>
            <a:normAutofit lnSpcReduction="10000"/>
          </a:bodyPr>
          <a:lstStyle/>
          <a:p>
            <a:pPr marL="0" indent="0">
              <a:buFont typeface="Symbol" pitchFamily="18" charset="2"/>
              <a:buNone/>
              <a:defRPr/>
            </a:pPr>
            <a:r>
              <a:rPr sz="2400" dirty="0"/>
              <a:t>Calculate the total quantity of clothes required by your family.</a:t>
            </a:r>
          </a:p>
          <a:p>
            <a:pPr marL="0" indent="0">
              <a:buFont typeface="Symbol" pitchFamily="18" charset="2"/>
              <a:buNone/>
              <a:defRPr/>
            </a:pPr>
            <a:r>
              <a:rPr sz="2400" dirty="0"/>
              <a:t>Find out the quantity available. </a:t>
            </a:r>
          </a:p>
          <a:p>
            <a:pPr marL="0" indent="0">
              <a:buFont typeface="Symbol" pitchFamily="18" charset="2"/>
              <a:buNone/>
              <a:defRPr/>
            </a:pPr>
            <a:r>
              <a:rPr sz="2400" dirty="0"/>
              <a:t>Are you making right utilization of each pair of clothes?</a:t>
            </a:r>
          </a:p>
          <a:p>
            <a:pPr marL="0" indent="0">
              <a:buFont typeface="Symbol" pitchFamily="18" charset="2"/>
              <a:buNone/>
              <a:defRPr/>
            </a:pPr>
            <a:r>
              <a:rPr sz="2400" dirty="0"/>
              <a:t>Is the quantity available less, equal or more than the quantity required? </a:t>
            </a:r>
          </a:p>
          <a:p>
            <a:pPr marL="0" indent="0">
              <a:buFont typeface="Symbol" pitchFamily="18" charset="2"/>
              <a:buNone/>
              <a:defRPr/>
            </a:pPr>
            <a:r>
              <a:rPr sz="2400" dirty="0"/>
              <a:t>As far as clothes are concerned, do you feel prosperous or deprived?</a:t>
            </a:r>
          </a:p>
          <a:p>
            <a:pPr marL="0" indent="0">
              <a:buFont typeface="Symbol" pitchFamily="18" charset="2"/>
              <a:buNone/>
              <a:defRPr/>
            </a:pPr>
            <a:endParaRPr sz="2400" dirty="0"/>
          </a:p>
          <a:p>
            <a:pPr marL="0" indent="0">
              <a:buFont typeface="Symbol" pitchFamily="18" charset="2"/>
              <a:buNone/>
              <a:defRPr/>
            </a:pPr>
            <a:r>
              <a:rPr sz="2400" dirty="0"/>
              <a:t>Do the same exercise for your other physical needs. For that you can make an inventory of everything in your home (or at least your room). Discuss this with your family and work out your conclusions regarding:</a:t>
            </a:r>
            <a:endParaRPr lang="en-IN" sz="2400" dirty="0"/>
          </a:p>
          <a:p>
            <a:pPr lvl="1">
              <a:defRPr/>
            </a:pPr>
            <a:r>
              <a:rPr dirty="0"/>
              <a:t>Ability of your family to identify its needs for physical facility, along with the required quantity</a:t>
            </a:r>
            <a:endParaRPr lang="en-IN" dirty="0"/>
          </a:p>
          <a:p>
            <a:pPr lvl="1">
              <a:defRPr/>
            </a:pPr>
            <a:r>
              <a:rPr dirty="0"/>
              <a:t>How much of each physical facility required is available?</a:t>
            </a:r>
          </a:p>
          <a:p>
            <a:pPr lvl="1">
              <a:defRPr/>
            </a:pPr>
            <a:r>
              <a:rPr dirty="0"/>
              <a:t>How much of the physical facility is being rightly </a:t>
            </a:r>
            <a:r>
              <a:rPr dirty="0" err="1"/>
              <a:t>utilised</a:t>
            </a:r>
            <a:r>
              <a:rPr dirty="0"/>
              <a:t>?</a:t>
            </a:r>
          </a:p>
          <a:p>
            <a:pPr lvl="1">
              <a:defRPr/>
            </a:pPr>
            <a:r>
              <a:rPr dirty="0"/>
              <a:t>How to fill the gap, if any</a:t>
            </a:r>
          </a:p>
          <a:p>
            <a:pPr lvl="1">
              <a:defRPr/>
            </a:pPr>
            <a:endParaRPr dirty="0"/>
          </a:p>
          <a:p>
            <a:pPr lvl="1">
              <a:defRPr/>
            </a:pPr>
            <a:r>
              <a:rPr dirty="0"/>
              <a:t>The role of physical facility</a:t>
            </a:r>
          </a:p>
          <a:p>
            <a:pPr lvl="1">
              <a:defRPr/>
            </a:pPr>
            <a:r>
              <a:rPr dirty="0"/>
              <a:t>Meaning of prosperity</a:t>
            </a:r>
          </a:p>
          <a:p>
            <a:pPr>
              <a:defRPr/>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Session: Family Prosperity Chart</a:t>
            </a:r>
          </a:p>
        </p:txBody>
      </p:sp>
      <p:sp>
        <p:nvSpPr>
          <p:cNvPr id="5" name="Text Placeholder 4">
            <a:extLst>
              <a:ext uri="{FF2B5EF4-FFF2-40B4-BE49-F238E27FC236}">
                <a16:creationId xmlns:a16="http://schemas.microsoft.com/office/drawing/2014/main" id="{99F7791B-5205-4909-AC2D-A646E106CD91}"/>
              </a:ext>
            </a:extLst>
          </p:cNvPr>
          <p:cNvSpPr>
            <a:spLocks noGrp="1"/>
          </p:cNvSpPr>
          <p:nvPr>
            <p:ph type="body" sz="quarter" idx="13"/>
          </p:nvPr>
        </p:nvSpPr>
        <p:spPr>
          <a:xfrm>
            <a:off x="0" y="609600"/>
            <a:ext cx="12192000" cy="6248400"/>
          </a:xfrm>
        </p:spPr>
        <p:txBody>
          <a:bodyPr>
            <a:normAutofit fontScale="85000" lnSpcReduction="20000"/>
          </a:bodyPr>
          <a:lstStyle/>
          <a:p>
            <a:pPr marL="0" indent="0">
              <a:buNone/>
            </a:pPr>
            <a:r>
              <a:rPr lang="en-US" b="1" u="sng" dirty="0"/>
              <a:t>Physical Facility Needed</a:t>
            </a:r>
            <a:r>
              <a:rPr lang="en-US" b="1" dirty="0"/>
              <a:t>	</a:t>
            </a:r>
            <a:r>
              <a:rPr lang="en-US" b="1" u="sng" dirty="0"/>
              <a:t>Quantity Required</a:t>
            </a:r>
            <a:r>
              <a:rPr lang="en-US" b="1" dirty="0"/>
              <a:t>	</a:t>
            </a:r>
            <a:r>
              <a:rPr lang="en-US" b="1" u="sng" dirty="0"/>
              <a:t>Quantity Available</a:t>
            </a:r>
            <a:r>
              <a:rPr lang="en-US" b="1" dirty="0"/>
              <a:t>	</a:t>
            </a:r>
            <a:r>
              <a:rPr lang="en-US" b="1" u="sng" dirty="0"/>
              <a:t>Prosperous v-v need?</a:t>
            </a:r>
          </a:p>
          <a:p>
            <a:pPr marL="0" indent="0">
              <a:buNone/>
            </a:pPr>
            <a:r>
              <a:rPr lang="en-US" b="1" dirty="0"/>
              <a:t>For Nurturing the Body</a:t>
            </a:r>
          </a:p>
          <a:p>
            <a:pPr marL="228600" lvl="1" indent="0">
              <a:buNone/>
            </a:pPr>
            <a:r>
              <a:rPr lang="en-US" dirty="0"/>
              <a:t>Food</a:t>
            </a:r>
          </a:p>
          <a:p>
            <a:pPr marL="228600" lvl="1" indent="0">
              <a:buNone/>
            </a:pPr>
            <a:r>
              <a:rPr lang="en-US" dirty="0"/>
              <a:t>Air</a:t>
            </a:r>
          </a:p>
          <a:p>
            <a:pPr marL="228600" lvl="1" indent="0">
              <a:buNone/>
            </a:pPr>
            <a:r>
              <a:rPr lang="en-US" dirty="0"/>
              <a:t>Sunlight</a:t>
            </a:r>
          </a:p>
          <a:p>
            <a:pPr marL="228600" lvl="1" indent="0">
              <a:buNone/>
            </a:pPr>
            <a:r>
              <a:rPr lang="en-US" dirty="0"/>
              <a:t>…</a:t>
            </a:r>
          </a:p>
          <a:p>
            <a:pPr marL="0" indent="0">
              <a:buNone/>
            </a:pPr>
            <a:endParaRPr lang="en-US" dirty="0"/>
          </a:p>
          <a:p>
            <a:pPr marL="0" indent="0">
              <a:buNone/>
            </a:pPr>
            <a:r>
              <a:rPr lang="en-US" b="1" dirty="0"/>
              <a:t>For Protecting the Body</a:t>
            </a:r>
          </a:p>
          <a:p>
            <a:pPr marL="228600" lvl="1" indent="0">
              <a:buNone/>
            </a:pPr>
            <a:r>
              <a:rPr lang="en-US" dirty="0"/>
              <a:t>Clothes</a:t>
            </a:r>
          </a:p>
          <a:p>
            <a:pPr marL="228600" lvl="1" indent="0">
              <a:buNone/>
            </a:pPr>
            <a:r>
              <a:rPr lang="en-US" dirty="0"/>
              <a:t>Footwear</a:t>
            </a:r>
          </a:p>
          <a:p>
            <a:pPr marL="228600" lvl="1" indent="0">
              <a:buNone/>
            </a:pPr>
            <a:r>
              <a:rPr lang="en-US" dirty="0"/>
              <a:t>Shelter (house)</a:t>
            </a:r>
          </a:p>
          <a:p>
            <a:pPr marL="228600" lvl="1" indent="0">
              <a:buNone/>
            </a:pPr>
            <a:r>
              <a:rPr lang="en-US" dirty="0"/>
              <a:t>…</a:t>
            </a:r>
          </a:p>
          <a:p>
            <a:pPr marL="0" indent="0">
              <a:buNone/>
            </a:pPr>
            <a:endParaRPr lang="en-US" dirty="0"/>
          </a:p>
          <a:p>
            <a:pPr marL="0" indent="0">
              <a:buNone/>
            </a:pPr>
            <a:r>
              <a:rPr lang="en-US" b="1" dirty="0"/>
              <a:t>For the Right </a:t>
            </a:r>
            <a:r>
              <a:rPr lang="en-US" b="1" dirty="0" err="1"/>
              <a:t>Utilisation</a:t>
            </a:r>
            <a:r>
              <a:rPr lang="en-US" b="1" dirty="0"/>
              <a:t> of the Body</a:t>
            </a:r>
          </a:p>
          <a:p>
            <a:pPr marL="228600" lvl="1" indent="0">
              <a:buNone/>
            </a:pPr>
            <a:r>
              <a:rPr lang="en-US" dirty="0"/>
              <a:t>Communication devices (TV, Radio, Telephone…)</a:t>
            </a:r>
          </a:p>
          <a:p>
            <a:pPr marL="228600" lvl="1" indent="0">
              <a:buNone/>
            </a:pPr>
            <a:r>
              <a:rPr lang="en-US" dirty="0"/>
              <a:t>Transportation (cycle, bike, car…)</a:t>
            </a:r>
          </a:p>
          <a:p>
            <a:pPr marL="228600" lvl="1" indent="0">
              <a:buNone/>
            </a:pPr>
            <a:r>
              <a:rPr lang="en-US" dirty="0"/>
              <a:t>Tools, Instruments &amp; Gadgets (pliers, laptop, </a:t>
            </a:r>
            <a:r>
              <a:rPr lang="en-US" dirty="0" err="1"/>
              <a:t>mixie</a:t>
            </a:r>
            <a:r>
              <a:rPr lang="en-US" dirty="0"/>
              <a:t>…)</a:t>
            </a:r>
          </a:p>
          <a:p>
            <a:pPr marL="228600" lvl="1" indent="0">
              <a:buNone/>
            </a:pPr>
            <a:r>
              <a:rPr lang="en-US" dirty="0"/>
              <a:t>…</a:t>
            </a:r>
          </a:p>
          <a:p>
            <a:pPr marL="0" indent="0">
              <a:buNone/>
            </a:pPr>
            <a:endParaRPr lang="en-US" dirty="0"/>
          </a:p>
          <a:p>
            <a:pPr marL="0" indent="0">
              <a:buNone/>
            </a:pPr>
            <a:r>
              <a:rPr lang="en-US" dirty="0"/>
              <a:t>Also identify other physical facility which is available but not required for any of the above</a:t>
            </a:r>
          </a:p>
          <a:p>
            <a:pPr marL="228600" lvl="1" indent="0">
              <a:buNone/>
            </a:pPr>
            <a:r>
              <a:rPr lang="en-IN" dirty="0"/>
              <a:t>Curios, show-pieces</a:t>
            </a:r>
          </a:p>
          <a:p>
            <a:pPr marL="228600" lvl="1" indent="0">
              <a:buNone/>
            </a:pPr>
            <a:r>
              <a:rPr lang="en-IN"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02F4DCE-6EE9-438A-8858-EC9F3CF9F02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0243" name="Text Placeholder 2">
            <a:extLst>
              <a:ext uri="{FF2B5EF4-FFF2-40B4-BE49-F238E27FC236}">
                <a16:creationId xmlns:a16="http://schemas.microsoft.com/office/drawing/2014/main" id="{95B3E821-A32D-427F-BC9C-55A7FB50877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4" name="Picture 3">
            <a:extLst>
              <a:ext uri="{FF2B5EF4-FFF2-40B4-BE49-F238E27FC236}">
                <a16:creationId xmlns:a16="http://schemas.microsoft.com/office/drawing/2014/main" id="{5168A3D3-AE30-469F-891B-E1186EC75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4">
            <a:extLst>
              <a:ext uri="{FF2B5EF4-FFF2-40B4-BE49-F238E27FC236}">
                <a16:creationId xmlns:a16="http://schemas.microsoft.com/office/drawing/2014/main" id="{D5980736-B07D-486D-9ECA-1D3BEB0284A9}"/>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Harmony of the Self with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8675" name="Title 3">
            <a:extLst>
              <a:ext uri="{FF2B5EF4-FFF2-40B4-BE49-F238E27FC236}">
                <a16:creationId xmlns:a16="http://schemas.microsoft.com/office/drawing/2014/main" id="{C089F4B2-35F2-4270-A763-A54C14E91E70}"/>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81D9D377-BD7F-42E0-8246-BA68992B9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20E8925-145B-4215-84BA-1EB1F89ABC5A}"/>
              </a:ext>
            </a:extLst>
          </p:cNvPr>
          <p:cNvGraphicFramePr>
            <a:graphicFrameLocks noGrp="1"/>
          </p:cNvGraphicFramePr>
          <p:nvPr>
            <p:extLst>
              <p:ext uri="{D42A27DB-BD31-4B8C-83A1-F6EECF244321}">
                <p14:modId xmlns:p14="http://schemas.microsoft.com/office/powerpoint/2010/main" val="2578085103"/>
              </p:ext>
            </p:extLst>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err="1">
                          <a:solidFill>
                            <a:srgbClr val="002060"/>
                          </a:solidFill>
                          <a:latin typeface="Kruti Dev 010"/>
                          <a:ea typeface="Times New Roman"/>
                          <a:cs typeface="Arial"/>
                        </a:rPr>
                        <a:t>tM</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30765" name="Rectangle 8">
            <a:extLst>
              <a:ext uri="{FF2B5EF4-FFF2-40B4-BE49-F238E27FC236}">
                <a16:creationId xmlns:a16="http://schemas.microsoft.com/office/drawing/2014/main" id="{8E8B67B0-6F05-44F3-8DB0-4B57252AA3FC}"/>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F27FF9F-A03F-483B-9F85-CFC3D4EFE553}"/>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72AD2D4-C576-41CE-8845-EBC3041821FA}"/>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0768" name="Rectangle 2">
            <a:extLst>
              <a:ext uri="{FF2B5EF4-FFF2-40B4-BE49-F238E27FC236}">
                <a16:creationId xmlns:a16="http://schemas.microsoft.com/office/drawing/2014/main" id="{D783CDE9-0B20-46B3-9BE1-99CAA225A021}"/>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30769" name="Rectangle 3">
            <a:extLst>
              <a:ext uri="{FF2B5EF4-FFF2-40B4-BE49-F238E27FC236}">
                <a16:creationId xmlns:a16="http://schemas.microsoft.com/office/drawing/2014/main" id="{373DBF7E-8E6D-4BD1-BB4B-E540B351759E}"/>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E2569E08-ADC6-48C4-A595-0415911BE56A}"/>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CA45A5-3113-4F24-BC20-11B94A7A485D}"/>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04BF66F-AAF8-4AE5-A663-1A68212B0E39}"/>
              </a:ext>
            </a:extLst>
          </p:cNvPr>
          <p:cNvGraphicFramePr>
            <a:graphicFrameLocks noGrp="1"/>
          </p:cNvGraphicFramePr>
          <p:nvPr>
            <p:extLst>
              <p:ext uri="{D42A27DB-BD31-4B8C-83A1-F6EECF244321}">
                <p14:modId xmlns:p14="http://schemas.microsoft.com/office/powerpoint/2010/main" val="4284628557"/>
              </p:ext>
            </p:extLst>
          </p:nvPr>
        </p:nvGraphicFramePr>
        <p:xfrm>
          <a:off x="1524000" y="533400"/>
          <a:ext cx="9144000" cy="52578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latin typeface="Arial" pitchFamily="34" charset="0"/>
                          <a:cs typeface="Arial" pitchFamily="34" charset="0"/>
                        </a:rPr>
                        <a:t>Self</a:t>
                      </a:r>
                    </a:p>
                  </a:txBody>
                  <a:tcPr>
                    <a:solidFill>
                      <a:srgbClr val="800080"/>
                    </a:solidFill>
                  </a:tcPr>
                </a:tc>
                <a:tc>
                  <a:txBody>
                    <a:bodyPr/>
                    <a:lstStyle/>
                    <a:p>
                      <a:pPr algn="l"/>
                      <a:endParaRPr lang="en-GB" sz="2200" dirty="0">
                        <a:solidFill>
                          <a:schemeClr val="tx1"/>
                        </a:solidFill>
                      </a:endParaRPr>
                    </a:p>
                  </a:txBody>
                  <a:tcPr>
                    <a:noFill/>
                  </a:tcPr>
                </a:tc>
                <a:tc>
                  <a:txBody>
                    <a:bodyPr/>
                    <a:lstStyle/>
                    <a:p>
                      <a:pPr algn="ctr"/>
                      <a:r>
                        <a:rPr lang="en-US" sz="2000" dirty="0">
                          <a:solidFill>
                            <a:schemeClr val="tx1"/>
                          </a:solidFill>
                          <a:latin typeface="Arial" pitchFamily="34" charset="0"/>
                          <a:cs typeface="Arial" pitchFamily="34" charset="0"/>
                        </a:rPr>
                        <a:t>Material</a:t>
                      </a:r>
                    </a:p>
                    <a:p>
                      <a:pPr algn="ctr"/>
                      <a:endParaRPr lang="en-US" sz="2000" b="0" dirty="0">
                        <a:solidFill>
                          <a:schemeClr val="tx1"/>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Body</a:t>
                      </a:r>
                      <a:endParaRPr lang="en-GB" sz="2000" b="1"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r h="228600">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GB" sz="2000" dirty="0">
                          <a:solidFill>
                            <a:schemeClr val="tx1"/>
                          </a:solidFill>
                          <a:latin typeface="Arial" pitchFamily="34" charset="0"/>
                          <a:cs typeface="Arial" pitchFamily="34" charset="0"/>
                        </a:rPr>
                        <a:t>Physical Facility</a:t>
                      </a:r>
                    </a:p>
                  </a:txBody>
                  <a:tcPr>
                    <a:solidFill>
                      <a:schemeClr val="accent5">
                        <a:lumMod val="40000"/>
                        <a:lumOff val="60000"/>
                      </a:schemeClr>
                    </a:solidFill>
                  </a:tcPr>
                </a:tc>
                <a:extLst>
                  <a:ext uri="{0D108BD9-81ED-4DB2-BD59-A6C34878D82A}">
                    <a16:rowId xmlns:a16="http://schemas.microsoft.com/office/drawing/2014/main" val="10001"/>
                  </a:ext>
                </a:extLst>
              </a:tr>
              <a:tr h="228600">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2"/>
                  </a:ext>
                </a:extLst>
              </a:tr>
              <a:tr h="228600">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Health</a:t>
                      </a:r>
                      <a:endParaRPr lang="en-GB" sz="2000" b="1"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3"/>
                  </a:ext>
                </a:extLst>
              </a:tr>
              <a:tr h="228600">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r>
                        <a:rPr lang="en-US" sz="2000" dirty="0">
                          <a:solidFill>
                            <a:schemeClr val="tx1"/>
                          </a:solidFill>
                          <a:latin typeface="Arial" pitchFamily="34" charset="0"/>
                          <a:cs typeface="Arial" pitchFamily="34" charset="0"/>
                        </a:rPr>
                        <a:t>1. Body acts according to the Self</a:t>
                      </a:r>
                    </a:p>
                    <a:p>
                      <a:pPr algn="l"/>
                      <a:r>
                        <a:rPr lang="en-US" sz="2000" dirty="0">
                          <a:solidFill>
                            <a:schemeClr val="tx1"/>
                          </a:solidFill>
                          <a:latin typeface="Arial" pitchFamily="34" charset="0"/>
                          <a:cs typeface="Arial" pitchFamily="34" charset="0"/>
                        </a:rPr>
                        <a:t>2. Parts of the body are in</a:t>
                      </a:r>
                    </a:p>
                    <a:p>
                      <a:pPr algn="l"/>
                      <a:r>
                        <a:rPr lang="en-US" sz="2000" dirty="0">
                          <a:solidFill>
                            <a:schemeClr val="tx1"/>
                          </a:solidFill>
                          <a:latin typeface="Arial" pitchFamily="34" charset="0"/>
                          <a:cs typeface="Arial" pitchFamily="34" charset="0"/>
                        </a:rPr>
                        <a:t>    harmony (in order)</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4"/>
                  </a:ext>
                </a:extLst>
              </a:tr>
              <a:tr h="228600">
                <a:tc>
                  <a:txBody>
                    <a:bodyPr/>
                    <a:lstStyle/>
                    <a:p>
                      <a:pPr algn="l"/>
                      <a:r>
                        <a:rPr lang="en-US" sz="2000" dirty="0">
                          <a:solidFill>
                            <a:schemeClr val="bg1"/>
                          </a:solidFill>
                          <a:latin typeface="Arial" pitchFamily="34" charset="0"/>
                          <a:cs typeface="Arial" pitchFamily="34" charset="0"/>
                        </a:rPr>
                        <a:t>   Food…  Clothes, Shelter...   Instruments…</a:t>
                      </a:r>
                    </a:p>
                    <a:p>
                      <a:pPr algn="r"/>
                      <a:endParaRPr lang="en-US" sz="1400" dirty="0">
                        <a:solidFill>
                          <a:schemeClr val="bg1"/>
                        </a:solidFill>
                        <a:latin typeface="Arial" pitchFamily="34" charset="0"/>
                        <a:cs typeface="Arial" pitchFamily="34" charset="0"/>
                      </a:endParaRPr>
                    </a:p>
                    <a:p>
                      <a:pPr algn="l"/>
                      <a:r>
                        <a:rPr lang="en-IN" sz="2000" dirty="0">
                          <a:solidFill>
                            <a:schemeClr val="bg1"/>
                          </a:solidFill>
                          <a:latin typeface="Arial" pitchFamily="34" charset="0"/>
                          <a:cs typeface="Arial" pitchFamily="34" charset="0"/>
                        </a:rPr>
                        <a:t>   Required    </a:t>
                      </a:r>
                      <a:r>
                        <a:rPr lang="en-IN" sz="2000" dirty="0" err="1">
                          <a:solidFill>
                            <a:schemeClr val="bg1"/>
                          </a:solidFill>
                          <a:latin typeface="Arial" pitchFamily="34" charset="0"/>
                          <a:cs typeface="Arial" pitchFamily="34" charset="0"/>
                        </a:rPr>
                        <a:t>Required</a:t>
                      </a:r>
                      <a:r>
                        <a:rPr lang="en-IN" sz="2000" dirty="0">
                          <a:solidFill>
                            <a:schemeClr val="bg1"/>
                          </a:solidFill>
                          <a:latin typeface="Arial" pitchFamily="34" charset="0"/>
                          <a:cs typeface="Arial" pitchFamily="34" charset="0"/>
                        </a:rPr>
                        <a:t>           </a:t>
                      </a:r>
                      <a:r>
                        <a:rPr lang="en-IN" sz="2000" dirty="0" err="1">
                          <a:solidFill>
                            <a:schemeClr val="bg1"/>
                          </a:solidFill>
                          <a:latin typeface="Arial" pitchFamily="34" charset="0"/>
                          <a:cs typeface="Arial" pitchFamily="34" charset="0"/>
                        </a:rPr>
                        <a:t>Required</a:t>
                      </a:r>
                      <a:r>
                        <a:rPr lang="en-IN" sz="2000" dirty="0">
                          <a:solidFill>
                            <a:schemeClr val="bg1"/>
                          </a:solidFill>
                          <a:latin typeface="Arial" pitchFamily="34" charset="0"/>
                          <a:cs typeface="Arial" pitchFamily="34" charset="0"/>
                        </a:rPr>
                        <a:t> in a</a:t>
                      </a:r>
                      <a:endParaRPr lang="en-US" sz="2000" dirty="0">
                        <a:solidFill>
                          <a:schemeClr val="bg1"/>
                        </a:solidFill>
                        <a:latin typeface="Arial" pitchFamily="34" charset="0"/>
                        <a:cs typeface="Arial" pitchFamily="34" charset="0"/>
                      </a:endParaRPr>
                    </a:p>
                    <a:p>
                      <a:pPr algn="l"/>
                      <a:r>
                        <a:rPr lang="en-US" sz="2000" dirty="0">
                          <a:solidFill>
                            <a:schemeClr val="bg1"/>
                          </a:solidFill>
                          <a:latin typeface="Arial" pitchFamily="34" charset="0"/>
                          <a:cs typeface="Arial" pitchFamily="34" charset="0"/>
                        </a:rPr>
                        <a:t>   in limited    in limited            </a:t>
                      </a:r>
                      <a:r>
                        <a:rPr lang="en-US" sz="2000" dirty="0" err="1">
                          <a:solidFill>
                            <a:schemeClr val="bg1"/>
                          </a:solidFill>
                          <a:latin typeface="Arial" pitchFamily="34" charset="0"/>
                          <a:cs typeface="Arial" pitchFamily="34" charset="0"/>
                        </a:rPr>
                        <a:t>limited</a:t>
                      </a:r>
                      <a:r>
                        <a:rPr lang="en-US" sz="2000" dirty="0">
                          <a:solidFill>
                            <a:schemeClr val="bg1"/>
                          </a:solidFill>
                          <a:latin typeface="Arial" pitchFamily="34" charset="0"/>
                          <a:cs typeface="Arial" pitchFamily="34" charset="0"/>
                        </a:rPr>
                        <a:t> quantity</a:t>
                      </a:r>
                    </a:p>
                    <a:p>
                      <a:pPr algn="l"/>
                      <a:r>
                        <a:rPr lang="en-IN" sz="2000" dirty="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  quantity      </a:t>
                      </a:r>
                      <a:r>
                        <a:rPr lang="en-US" sz="2000" dirty="0" err="1">
                          <a:solidFill>
                            <a:schemeClr val="bg1"/>
                          </a:solidFill>
                          <a:latin typeface="Arial" pitchFamily="34" charset="0"/>
                          <a:cs typeface="Arial" pitchFamily="34" charset="0"/>
                        </a:rPr>
                        <a:t>quantity</a:t>
                      </a:r>
                      <a:endParaRPr lang="en-US"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DAC04586-5EC4-4F1F-BBCC-55664C72884E}"/>
              </a:ext>
            </a:extLst>
          </p:cNvPr>
          <p:cNvSpPr/>
          <p:nvPr/>
        </p:nvSpPr>
        <p:spPr>
          <a:xfrm>
            <a:off x="1447800" y="533400"/>
            <a:ext cx="5526088" cy="502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1777" name="Title 1">
            <a:extLst>
              <a:ext uri="{FF2B5EF4-FFF2-40B4-BE49-F238E27FC236}">
                <a16:creationId xmlns:a16="http://schemas.microsoft.com/office/drawing/2014/main" id="{F0891A40-1EAC-4AA9-91C6-1F5B8698144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3040D341-31E0-4446-AF62-DA20FF18A39E}"/>
              </a:ext>
            </a:extLst>
          </p:cNvPr>
          <p:cNvSpPr/>
          <p:nvPr/>
        </p:nvSpPr>
        <p:spPr>
          <a:xfrm>
            <a:off x="7310438" y="533400"/>
            <a:ext cx="3433762" cy="502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22" name="Straight Arrow Connector 21">
            <a:extLst>
              <a:ext uri="{FF2B5EF4-FFF2-40B4-BE49-F238E27FC236}">
                <a16:creationId xmlns:a16="http://schemas.microsoft.com/office/drawing/2014/main" id="{CC976EC6-AFA4-4900-BD51-69A70116530D}"/>
              </a:ext>
            </a:extLst>
          </p:cNvPr>
          <p:cNvCxnSpPr/>
          <p:nvPr/>
        </p:nvCxnSpPr>
        <p:spPr>
          <a:xfrm flipH="1">
            <a:off x="2057400" y="3678238"/>
            <a:ext cx="1588"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032185-91B3-4B48-B3A1-C003E366562E}"/>
              </a:ext>
            </a:extLst>
          </p:cNvPr>
          <p:cNvCxnSpPr/>
          <p:nvPr/>
        </p:nvCxnSpPr>
        <p:spPr>
          <a:xfrm flipH="1">
            <a:off x="33512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6477872-5E60-49AE-AA6A-2F4BFB5DD1CE}"/>
              </a:ext>
            </a:extLst>
          </p:cNvPr>
          <p:cNvCxnSpPr/>
          <p:nvPr/>
        </p:nvCxnSpPr>
        <p:spPr>
          <a:xfrm flipH="1">
            <a:off x="51800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1864A8-0055-469C-A3C8-1872FD5C0409}"/>
              </a:ext>
            </a:extLst>
          </p:cNvPr>
          <p:cNvCxnSpPr/>
          <p:nvPr/>
        </p:nvCxnSpPr>
        <p:spPr>
          <a:xfrm rot="5400000">
            <a:off x="1954213" y="4467225"/>
            <a:ext cx="2079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E4EEA1-AC0A-4E3E-B0F6-2F8DEABFF2CC}"/>
              </a:ext>
            </a:extLst>
          </p:cNvPr>
          <p:cNvCxnSpPr/>
          <p:nvPr/>
        </p:nvCxnSpPr>
        <p:spPr>
          <a:xfrm rot="5400000">
            <a:off x="3249613" y="4467225"/>
            <a:ext cx="2079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6214249-925D-44D0-86E5-484137339681}"/>
              </a:ext>
            </a:extLst>
          </p:cNvPr>
          <p:cNvCxnSpPr/>
          <p:nvPr/>
        </p:nvCxnSpPr>
        <p:spPr>
          <a:xfrm rot="5400000">
            <a:off x="5078412" y="4446588"/>
            <a:ext cx="20796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1785" name="Group 20">
            <a:extLst>
              <a:ext uri="{FF2B5EF4-FFF2-40B4-BE49-F238E27FC236}">
                <a16:creationId xmlns:a16="http://schemas.microsoft.com/office/drawing/2014/main" id="{77F5042B-74AC-4CC6-BFF0-FDC2CED7F70F}"/>
              </a:ext>
            </a:extLst>
          </p:cNvPr>
          <p:cNvGrpSpPr>
            <a:grpSpLocks/>
          </p:cNvGrpSpPr>
          <p:nvPr/>
        </p:nvGrpSpPr>
        <p:grpSpPr bwMode="auto">
          <a:xfrm>
            <a:off x="6172200" y="566738"/>
            <a:ext cx="1828800" cy="923925"/>
            <a:chOff x="4648200" y="762000"/>
            <a:chExt cx="1828800" cy="923586"/>
          </a:xfrm>
        </p:grpSpPr>
        <p:sp>
          <p:nvSpPr>
            <p:cNvPr id="31790" name="TextBox 26">
              <a:extLst>
                <a:ext uri="{FF2B5EF4-FFF2-40B4-BE49-F238E27FC236}">
                  <a16:creationId xmlns:a16="http://schemas.microsoft.com/office/drawing/2014/main" id="{6A92A13B-669A-446C-B03C-655E3324E17E}"/>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INFORMATION</a:t>
              </a:r>
            </a:p>
            <a:p>
              <a:pPr eaLnBrk="1" hangingPunct="1"/>
              <a:endParaRPr lang="en-US" altLang="en-US">
                <a:solidFill>
                  <a:srgbClr val="000000"/>
                </a:solidFill>
              </a:endParaRPr>
            </a:p>
            <a:p>
              <a:pPr eaLnBrk="1" hangingPunct="1"/>
              <a:endParaRPr lang="en-US" altLang="en-US">
                <a:solidFill>
                  <a:srgbClr val="000000"/>
                </a:solidFill>
              </a:endParaRPr>
            </a:p>
          </p:txBody>
        </p:sp>
        <p:sp>
          <p:nvSpPr>
            <p:cNvPr id="26" name="Left Arrow 25">
              <a:extLst>
                <a:ext uri="{FF2B5EF4-FFF2-40B4-BE49-F238E27FC236}">
                  <a16:creationId xmlns:a16="http://schemas.microsoft.com/office/drawing/2014/main" id="{25817DC1-F10C-41C3-8F43-CB7BA290C4D7}"/>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solidFill>
                    <a:prstClr val="black"/>
                  </a:solidFill>
                </a:rPr>
                <a:t>Sensation</a:t>
              </a:r>
            </a:p>
          </p:txBody>
        </p:sp>
        <p:sp>
          <p:nvSpPr>
            <p:cNvPr id="28" name="Right Arrow 27">
              <a:extLst>
                <a:ext uri="{FF2B5EF4-FFF2-40B4-BE49-F238E27FC236}">
                  <a16:creationId xmlns:a16="http://schemas.microsoft.com/office/drawing/2014/main" id="{411CAEF5-7ACB-4C5C-8680-8CCF570D97EC}"/>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prstClr val="black"/>
                  </a:solidFill>
                </a:rPr>
                <a:t>Instruction</a:t>
              </a:r>
            </a:p>
          </p:txBody>
        </p:sp>
      </p:grpSp>
      <p:sp>
        <p:nvSpPr>
          <p:cNvPr id="16" name="Right Arrow 15">
            <a:extLst>
              <a:ext uri="{FF2B5EF4-FFF2-40B4-BE49-F238E27FC236}">
                <a16:creationId xmlns:a16="http://schemas.microsoft.com/office/drawing/2014/main" id="{A3238908-F1BD-4084-8500-9C62C5C864BB}"/>
              </a:ext>
            </a:extLst>
          </p:cNvPr>
          <p:cNvSpPr/>
          <p:nvPr/>
        </p:nvSpPr>
        <p:spPr bwMode="auto">
          <a:xfrm>
            <a:off x="6989763" y="2743200"/>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sp>
        <p:nvSpPr>
          <p:cNvPr id="18" name="Rectangle 17">
            <a:extLst>
              <a:ext uri="{FF2B5EF4-FFF2-40B4-BE49-F238E27FC236}">
                <a16:creationId xmlns:a16="http://schemas.microsoft.com/office/drawing/2014/main" id="{31CE7D24-B71E-4ADC-AC96-3D805804EE67}"/>
              </a:ext>
            </a:extLst>
          </p:cNvPr>
          <p:cNvSpPr>
            <a:spLocks noChangeArrowheads="1"/>
          </p:cNvSpPr>
          <p:nvPr/>
        </p:nvSpPr>
        <p:spPr bwMode="auto">
          <a:xfrm>
            <a:off x="2667001" y="3919478"/>
            <a:ext cx="7237879" cy="2862322"/>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eaLnBrk="1" hangingPunct="1">
              <a:defRPr/>
            </a:pPr>
            <a:r>
              <a:rPr lang="en-US" b="1" dirty="0">
                <a:solidFill>
                  <a:prstClr val="white"/>
                </a:solidFill>
                <a:cs typeface="Arial" pitchFamily="34" charset="0"/>
              </a:rPr>
              <a:t>Physical Facility is  required to </a:t>
            </a:r>
            <a:r>
              <a:rPr lang="en-US" b="1" dirty="0" err="1">
                <a:solidFill>
                  <a:prstClr val="white"/>
                </a:solidFill>
                <a:cs typeface="Arial" pitchFamily="34" charset="0"/>
              </a:rPr>
              <a:t>to</a:t>
            </a:r>
            <a:r>
              <a:rPr lang="en-US" b="1" dirty="0">
                <a:solidFill>
                  <a:prstClr val="white"/>
                </a:solidFill>
                <a:cs typeface="Arial" pitchFamily="34" charset="0"/>
              </a:rPr>
              <a:t> keep the body in good health, </a:t>
            </a:r>
          </a:p>
          <a:p>
            <a:pPr algn="ctr" eaLnBrk="1" hangingPunct="1">
              <a:defRPr/>
            </a:pPr>
            <a:r>
              <a:rPr lang="en-US" b="1" dirty="0">
                <a:solidFill>
                  <a:prstClr val="white"/>
                </a:solidFill>
                <a:cs typeface="Arial" pitchFamily="34" charset="0"/>
              </a:rPr>
              <a:t>so that right </a:t>
            </a:r>
            <a:r>
              <a:rPr lang="en-US" b="1" dirty="0" err="1">
                <a:solidFill>
                  <a:prstClr val="white"/>
                </a:solidFill>
                <a:cs typeface="Arial" pitchFamily="34" charset="0"/>
              </a:rPr>
              <a:t>utilisation</a:t>
            </a:r>
            <a:r>
              <a:rPr lang="en-US" b="1" dirty="0">
                <a:solidFill>
                  <a:prstClr val="white"/>
                </a:solidFill>
                <a:cs typeface="Arial" pitchFamily="34" charset="0"/>
              </a:rPr>
              <a:t> of the body can be ensured</a:t>
            </a:r>
          </a:p>
          <a:p>
            <a:pPr algn="ctr" eaLnBrk="1" hangingPunct="1">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i.e. physical Facility is required only for</a:t>
            </a:r>
          </a:p>
          <a:p>
            <a:pPr algn="ctr" eaLnBrk="1" hangingPunct="1">
              <a:defRPr/>
            </a:pPr>
            <a:r>
              <a:rPr lang="en-US" b="1" dirty="0">
                <a:solidFill>
                  <a:prstClr val="white"/>
                </a:solidFill>
                <a:cs typeface="Arial" pitchFamily="34" charset="0"/>
              </a:rPr>
              <a:t>nurturing, protection and right </a:t>
            </a:r>
            <a:r>
              <a:rPr lang="en-US" b="1" dirty="0" err="1">
                <a:solidFill>
                  <a:prstClr val="white"/>
                </a:solidFill>
                <a:cs typeface="Arial" pitchFamily="34" charset="0"/>
              </a:rPr>
              <a:t>utilisation</a:t>
            </a:r>
            <a:r>
              <a:rPr lang="en-US" b="1" dirty="0">
                <a:solidFill>
                  <a:prstClr val="white"/>
                </a:solidFill>
                <a:cs typeface="Arial" pitchFamily="34" charset="0"/>
              </a:rPr>
              <a:t> of the body</a:t>
            </a:r>
          </a:p>
          <a:p>
            <a:pPr algn="ctr" eaLnBrk="1" hangingPunct="1">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If we can see that, the physical facility for</a:t>
            </a:r>
          </a:p>
          <a:p>
            <a:pPr algn="ctr" eaLnBrk="1" hangingPunct="1">
              <a:defRPr/>
            </a:pPr>
            <a:r>
              <a:rPr lang="en-US" b="1" dirty="0">
                <a:solidFill>
                  <a:prstClr val="white"/>
                </a:solidFill>
                <a:cs typeface="Arial" pitchFamily="34" charset="0"/>
              </a:rPr>
              <a:t>nurturing, protection and right </a:t>
            </a:r>
            <a:r>
              <a:rPr lang="en-US" b="1" dirty="0" err="1">
                <a:solidFill>
                  <a:prstClr val="white"/>
                </a:solidFill>
                <a:cs typeface="Arial" pitchFamily="34" charset="0"/>
              </a:rPr>
              <a:t>utilisation</a:t>
            </a:r>
            <a:r>
              <a:rPr lang="en-US" b="1" dirty="0">
                <a:solidFill>
                  <a:prstClr val="white"/>
                </a:solidFill>
                <a:cs typeface="Arial" pitchFamily="34" charset="0"/>
              </a:rPr>
              <a:t> of the body</a:t>
            </a:r>
          </a:p>
          <a:p>
            <a:pPr algn="ctr" eaLnBrk="1" hangingPunct="1">
              <a:defRPr/>
            </a:pPr>
            <a:r>
              <a:rPr lang="en-US" b="1" dirty="0">
                <a:solidFill>
                  <a:prstClr val="white"/>
                </a:solidFill>
                <a:cs typeface="Arial" pitchFamily="34" charset="0"/>
              </a:rPr>
              <a:t>is required in a limited quantity</a:t>
            </a:r>
            <a:r>
              <a:rPr lang="en-US" b="1" dirty="0">
                <a:solidFill>
                  <a:prstClr val="white"/>
                </a:solidFill>
              </a:rPr>
              <a:t>,</a:t>
            </a:r>
            <a:endParaRPr lang="en-US" b="1" dirty="0">
              <a:solidFill>
                <a:prstClr val="white"/>
              </a:solidFill>
              <a:cs typeface="Arial" pitchFamily="34" charset="0"/>
            </a:endParaRPr>
          </a:p>
          <a:p>
            <a:pPr algn="ctr" eaLnBrk="1" hangingPunct="1">
              <a:defRPr/>
            </a:pPr>
            <a:r>
              <a:rPr lang="en-US" b="1" dirty="0">
                <a:solidFill>
                  <a:prstClr val="white"/>
                </a:solidFill>
              </a:rPr>
              <a:t>then we can understand the meaning of prosperity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101883-FDFB-423A-8497-232B72C1038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Prosperity (</a:t>
            </a:r>
            <a:r>
              <a:rPr lang="en-US" altLang="en-US" sz="3200">
                <a:latin typeface="Kruti Dev 010" pitchFamily="2" charset="0"/>
              </a:rPr>
              <a:t>le`f)</a:t>
            </a:r>
            <a:r>
              <a:rPr lang="en-US" altLang="en-US" sz="2400"/>
              <a:t>)</a:t>
            </a:r>
            <a:endParaRPr lang="en-GB" altLang="en-US" sz="3200">
              <a:latin typeface="Kruti Dev 010" pitchFamily="2" charset="0"/>
            </a:endParaRPr>
          </a:p>
        </p:txBody>
      </p:sp>
      <p:sp>
        <p:nvSpPr>
          <p:cNvPr id="29699" name="Text Placeholder 2">
            <a:extLst>
              <a:ext uri="{FF2B5EF4-FFF2-40B4-BE49-F238E27FC236}">
                <a16:creationId xmlns:a16="http://schemas.microsoft.com/office/drawing/2014/main" id="{113B819C-AE42-4E8A-A2AE-A37EE54FDA99}"/>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lang="en-GB" dirty="0">
                <a:latin typeface="Arial" charset="0"/>
                <a:cs typeface="Arial" charset="0"/>
              </a:rPr>
              <a:t>Prosperity –  The feeling of </a:t>
            </a:r>
            <a:r>
              <a:rPr lang="en-GB" b="1" u="sng" dirty="0">
                <a:latin typeface="Arial" charset="0"/>
                <a:cs typeface="Arial" charset="0"/>
              </a:rPr>
              <a:t>having / producing more </a:t>
            </a:r>
            <a:r>
              <a:rPr lang="en-GB" dirty="0">
                <a:latin typeface="Arial" charset="0"/>
                <a:cs typeface="Arial" charset="0"/>
              </a:rPr>
              <a:t>than </a:t>
            </a:r>
            <a:r>
              <a:rPr lang="en-GB" b="1" u="sng" dirty="0">
                <a:latin typeface="Arial" charset="0"/>
                <a:cs typeface="Arial" charset="0"/>
              </a:rPr>
              <a:t>required Physical Facility</a:t>
            </a:r>
            <a:endParaRPr lang="en-GB" dirty="0">
              <a:latin typeface="Arial" charset="0"/>
              <a:cs typeface="Arial" charset="0"/>
            </a:endParaRPr>
          </a:p>
          <a:p>
            <a:pPr>
              <a:buFont typeface="Symbol" pitchFamily="18" charset="2"/>
              <a:buNone/>
              <a:defRPr/>
            </a:pPr>
            <a:r>
              <a:rPr lang="en-GB" dirty="0">
                <a:latin typeface="Arial" charset="0"/>
                <a:cs typeface="Arial" charset="0"/>
              </a:rPr>
              <a:t>					2				1</a:t>
            </a:r>
          </a:p>
          <a:p>
            <a:pPr>
              <a:buFont typeface="Symbol" pitchFamily="18" charset="2"/>
              <a:buNone/>
              <a:defRPr/>
            </a:pPr>
            <a:r>
              <a:rPr sz="2800" dirty="0" err="1">
                <a:solidFill>
                  <a:srgbClr val="1E00AA"/>
                </a:solidFill>
                <a:latin typeface="Kruti Dev 010" pitchFamily="2" charset="0"/>
                <a:cs typeface="Arial" charset="0"/>
              </a:rPr>
              <a:t>le`f</a:t>
            </a:r>
            <a:r>
              <a:rPr sz="2800" dirty="0">
                <a:solidFill>
                  <a:srgbClr val="1E00AA"/>
                </a:solidFill>
                <a:latin typeface="Kruti Dev 010" pitchFamily="2" charset="0"/>
                <a:cs typeface="Arial" charset="0"/>
              </a:rPr>
              <a:t>)    </a:t>
            </a:r>
            <a:r>
              <a:rPr sz="2000" dirty="0">
                <a:solidFill>
                  <a:srgbClr val="1E00AA"/>
                </a:solidFill>
                <a:latin typeface="Kruti Dev 010" pitchFamily="2" charset="0"/>
                <a:cs typeface="Arial" charset="0"/>
              </a:rPr>
              <a:t> </a:t>
            </a:r>
            <a:r>
              <a:rPr sz="2800" dirty="0">
                <a:solidFill>
                  <a:srgbClr val="1E00AA"/>
                </a:solidFill>
                <a:latin typeface="Kruti Dev 010" pitchFamily="2" charset="0"/>
                <a:cs typeface="Arial" charset="0"/>
              </a:rPr>
              <a:t>&amp; </a:t>
            </a:r>
            <a:r>
              <a:rPr sz="2800" b="1" u="sng" dirty="0" err="1">
                <a:solidFill>
                  <a:srgbClr val="1E00AA"/>
                </a:solidFill>
                <a:latin typeface="Kruti Dev 010" pitchFamily="2" charset="0"/>
                <a:cs typeface="Arial" charset="0"/>
              </a:rPr>
              <a:t>vko</a:t>
            </a:r>
            <a:r>
              <a:rPr sz="2800" b="1" u="sng" dirty="0">
                <a:solidFill>
                  <a:srgbClr val="1E00AA"/>
                </a:solidFill>
                <a:latin typeface="Kruti Dev 010" pitchFamily="2" charset="0"/>
                <a:cs typeface="Arial" charset="0"/>
              </a:rPr>
              <a:t>”;d </a:t>
            </a:r>
            <a:r>
              <a:rPr sz="2800" b="1" u="sng" dirty="0" err="1">
                <a:solidFill>
                  <a:srgbClr val="1E00AA"/>
                </a:solidFill>
                <a:latin typeface="Kruti Dev 010" pitchFamily="2" charset="0"/>
                <a:cs typeface="Arial" charset="0"/>
              </a:rPr>
              <a:t>lqfo</a:t>
            </a:r>
            <a:r>
              <a:rPr sz="2800" b="1" u="sng" dirty="0">
                <a:solidFill>
                  <a:srgbClr val="1E00AA"/>
                </a:solidFill>
                <a:latin typeface="Kruti Dev 010" pitchFamily="2" charset="0"/>
                <a:cs typeface="Arial" charset="0"/>
              </a:rPr>
              <a:t>/kk</a:t>
            </a:r>
            <a:r>
              <a:rPr sz="2800" dirty="0">
                <a:solidFill>
                  <a:srgbClr val="1E00AA"/>
                </a:solidFill>
                <a:latin typeface="Kruti Dev 010" pitchFamily="2" charset="0"/>
                <a:cs typeface="Arial" charset="0"/>
              </a:rPr>
              <a:t> ls </a:t>
            </a:r>
            <a:r>
              <a:rPr sz="2800" b="1" u="sng" dirty="0" err="1">
                <a:solidFill>
                  <a:srgbClr val="1E00AA"/>
                </a:solidFill>
                <a:latin typeface="Kruti Dev 010" pitchFamily="2" charset="0"/>
                <a:cs typeface="Arial" charset="0"/>
              </a:rPr>
              <a:t>vf</a:t>
            </a:r>
            <a:r>
              <a:rPr sz="2800" b="1" u="sng" dirty="0">
                <a:solidFill>
                  <a:srgbClr val="1E00AA"/>
                </a:solidFill>
                <a:latin typeface="Kruti Dev 010" pitchFamily="2" charset="0"/>
                <a:cs typeface="Arial" charset="0"/>
              </a:rPr>
              <a:t>/</a:t>
            </a:r>
            <a:r>
              <a:rPr sz="2800" b="1" u="sng" dirty="0" err="1">
                <a:solidFill>
                  <a:srgbClr val="1E00AA"/>
                </a:solidFill>
                <a:latin typeface="Kruti Dev 010" pitchFamily="2" charset="0"/>
                <a:cs typeface="Arial" charset="0"/>
              </a:rPr>
              <a:t>kd</a:t>
            </a:r>
            <a:r>
              <a:rPr sz="2800" b="1" u="sng" dirty="0">
                <a:solidFill>
                  <a:srgbClr val="1E00AA"/>
                </a:solidFill>
                <a:latin typeface="Kruti Dev 010" pitchFamily="2" charset="0"/>
                <a:cs typeface="Arial" charset="0"/>
              </a:rPr>
              <a:t> dh </a:t>
            </a:r>
            <a:r>
              <a:rPr sz="2800" b="1" u="sng" dirty="0" err="1">
                <a:solidFill>
                  <a:srgbClr val="1E00AA"/>
                </a:solidFill>
                <a:latin typeface="Kruti Dev 010" pitchFamily="2" charset="0"/>
                <a:cs typeface="Arial" charset="0"/>
              </a:rPr>
              <a:t>miyfC</a:t>
            </a:r>
            <a:r>
              <a:rPr sz="2800" b="1" u="sng" dirty="0">
                <a:solidFill>
                  <a:srgbClr val="1E00AA"/>
                </a:solidFill>
                <a:latin typeface="Kruti Dev 010" pitchFamily="2" charset="0"/>
                <a:cs typeface="Arial" charset="0"/>
              </a:rPr>
              <a:t>/k@ </a:t>
            </a:r>
            <a:r>
              <a:rPr sz="2800" b="1" u="sng" dirty="0" err="1">
                <a:solidFill>
                  <a:srgbClr val="1E00AA"/>
                </a:solidFill>
                <a:latin typeface="Kruti Dev 010" pitchFamily="2" charset="0"/>
                <a:cs typeface="Arial" charset="0"/>
              </a:rPr>
              <a:t>mRiknu</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Hkko</a:t>
            </a:r>
            <a:endParaRPr sz="2800" dirty="0">
              <a:solidFill>
                <a:srgbClr val="1E00AA"/>
              </a:solidFill>
              <a:latin typeface="Kruti Dev 010" pitchFamily="2" charset="0"/>
              <a:cs typeface="Arial" charset="0"/>
            </a:endParaRPr>
          </a:p>
          <a:p>
            <a:pPr>
              <a:buFont typeface="Symbol" pitchFamily="18" charset="2"/>
              <a:buNone/>
              <a:defRPr/>
            </a:pPr>
            <a:r>
              <a:rPr sz="2800" dirty="0">
                <a:solidFill>
                  <a:srgbClr val="1E00AA"/>
                </a:solidFill>
                <a:latin typeface="Kruti Dev 010" pitchFamily="2" charset="0"/>
                <a:cs typeface="Arial" charset="0"/>
              </a:rPr>
              <a:t>	            1                          2</a:t>
            </a:r>
          </a:p>
          <a:p>
            <a:pPr>
              <a:buFont typeface="Symbol" pitchFamily="18" charset="2"/>
              <a:buNone/>
              <a:defRPr/>
            </a:pPr>
            <a:r>
              <a:rPr dirty="0">
                <a:latin typeface="Arial" charset="0"/>
                <a:cs typeface="Arial" charset="0"/>
              </a:rPr>
              <a:t>1 – Identification of </a:t>
            </a:r>
            <a:r>
              <a:rPr b="1" u="sng" dirty="0">
                <a:latin typeface="Arial" charset="0"/>
                <a:cs typeface="Arial" charset="0"/>
              </a:rPr>
              <a:t>required </a:t>
            </a:r>
            <a:r>
              <a:rPr lang="en-GB" b="1" u="sng" dirty="0">
                <a:latin typeface="Arial" charset="0"/>
                <a:cs typeface="Arial" charset="0"/>
              </a:rPr>
              <a:t>physical facility </a:t>
            </a:r>
            <a:r>
              <a:rPr lang="en-GB" dirty="0">
                <a:latin typeface="Arial" charset="0"/>
                <a:cs typeface="Arial" charset="0"/>
              </a:rPr>
              <a:t>(including the required quantity)</a:t>
            </a:r>
          </a:p>
          <a:p>
            <a:pPr>
              <a:buFont typeface="Symbol" pitchFamily="18" charset="2"/>
              <a:buNone/>
              <a:defRPr/>
            </a:pPr>
            <a:r>
              <a:rPr lang="en-GB" dirty="0">
                <a:latin typeface="Arial" charset="0"/>
                <a:cs typeface="Arial" charset="0"/>
              </a:rPr>
              <a:t>	 	– with right understanding</a:t>
            </a:r>
          </a:p>
          <a:p>
            <a:pPr>
              <a:buFont typeface="Symbol" pitchFamily="18" charset="2"/>
              <a:buNone/>
              <a:defRPr/>
            </a:pPr>
            <a:r>
              <a:rPr sz="2800" b="1" dirty="0">
                <a:solidFill>
                  <a:srgbClr val="1E00AA"/>
                </a:solidFill>
                <a:latin typeface="Kruti Dev 010" pitchFamily="2" charset="0"/>
                <a:cs typeface="Arial" charset="0"/>
              </a:rPr>
              <a:t>	 </a:t>
            </a:r>
            <a:r>
              <a:rPr sz="2800" b="1" u="sng" dirty="0" err="1">
                <a:solidFill>
                  <a:srgbClr val="1E00AA"/>
                </a:solidFill>
                <a:latin typeface="Kruti Dev 010" pitchFamily="2" charset="0"/>
                <a:cs typeface="Arial" charset="0"/>
              </a:rPr>
              <a:t>vko</a:t>
            </a:r>
            <a:r>
              <a:rPr sz="2800" b="1" u="sng" dirty="0">
                <a:solidFill>
                  <a:srgbClr val="1E00AA"/>
                </a:solidFill>
                <a:latin typeface="Kruti Dev 010" pitchFamily="2" charset="0"/>
                <a:cs typeface="Arial" charset="0"/>
              </a:rPr>
              <a:t>”;d </a:t>
            </a:r>
            <a:r>
              <a:rPr sz="2800" b="1" u="sng" dirty="0" err="1">
                <a:solidFill>
                  <a:srgbClr val="1E00AA"/>
                </a:solidFill>
                <a:latin typeface="Kruti Dev 010" pitchFamily="2" charset="0"/>
                <a:cs typeface="Arial" charset="0"/>
              </a:rPr>
              <a:t>lqfo</a:t>
            </a:r>
            <a:r>
              <a:rPr sz="2800" b="1" u="sng" dirty="0">
                <a:solidFill>
                  <a:srgbClr val="1E00AA"/>
                </a:solidFill>
                <a:latin typeface="Kruti Dev 010" pitchFamily="2" charset="0"/>
                <a:cs typeface="Arial" charset="0"/>
              </a:rPr>
              <a:t>/kk</a:t>
            </a:r>
            <a:r>
              <a:rPr sz="2800" u="sng" dirty="0">
                <a:solidFill>
                  <a:srgbClr val="1E00AA"/>
                </a:solidFill>
                <a:latin typeface="Kruti Dev 010" pitchFamily="2" charset="0"/>
                <a:cs typeface="Arial" charset="0"/>
              </a:rPr>
              <a:t> </a:t>
            </a:r>
            <a:r>
              <a:rPr sz="2800" dirty="0">
                <a:solidFill>
                  <a:srgbClr val="1E00AA"/>
                </a:solidFill>
                <a:latin typeface="Kruti Dev 010" pitchFamily="2" charset="0"/>
                <a:cs typeface="Arial" charset="0"/>
              </a:rPr>
              <a:t>dk fu/</a:t>
            </a:r>
            <a:r>
              <a:rPr sz="2800" dirty="0" err="1">
                <a:solidFill>
                  <a:srgbClr val="1E00AA"/>
                </a:solidFill>
                <a:latin typeface="Kruti Dev 010" pitchFamily="2" charset="0"/>
                <a:cs typeface="Arial" charset="0"/>
              </a:rPr>
              <a:t>kkZj.k</a:t>
            </a:r>
            <a:r>
              <a:rPr sz="2800" dirty="0">
                <a:solidFill>
                  <a:srgbClr val="1E00AA"/>
                </a:solidFill>
                <a:latin typeface="Kruti Dev 010" pitchFamily="2" charset="0"/>
                <a:cs typeface="Arial" charset="0"/>
              </a:rPr>
              <a:t> &amp; </a:t>
            </a:r>
            <a:r>
              <a:rPr sz="2800" dirty="0" err="1">
                <a:solidFill>
                  <a:srgbClr val="1E00AA"/>
                </a:solidFill>
                <a:latin typeface="Kruti Dev 010" pitchFamily="2" charset="0"/>
                <a:cs typeface="Arial" charset="0"/>
              </a:rPr>
              <a:t>lgh</a:t>
            </a:r>
            <a:r>
              <a:rPr sz="2800" dirty="0">
                <a:solidFill>
                  <a:srgbClr val="1E00AA"/>
                </a:solidFill>
                <a:latin typeface="Kruti Dev 010" pitchFamily="2" charset="0"/>
                <a:cs typeface="Arial" charset="0"/>
              </a:rPr>
              <a:t> le&gt; ls</a:t>
            </a:r>
            <a:endParaRPr sz="2800" dirty="0">
              <a:latin typeface="Kruti Dev 010" pitchFamily="2" charset="0"/>
              <a:cs typeface="Arial" charset="0"/>
            </a:endParaRPr>
          </a:p>
          <a:p>
            <a:pPr>
              <a:buFont typeface="Symbol" pitchFamily="18" charset="2"/>
              <a:buNone/>
              <a:defRPr/>
            </a:pPr>
            <a:r>
              <a:rPr lang="en-GB" sz="2000" dirty="0">
                <a:latin typeface="Arial" charset="0"/>
                <a:cs typeface="Arial" charset="0"/>
              </a:rPr>
              <a:t> </a:t>
            </a:r>
          </a:p>
          <a:p>
            <a:pPr marL="228600" lvl="1">
              <a:buFont typeface="Wingdings" pitchFamily="2" charset="2"/>
              <a:buNone/>
              <a:defRPr/>
            </a:pPr>
            <a:r>
              <a:rPr lang="en-GB" sz="2200" dirty="0">
                <a:latin typeface="Arial" charset="0"/>
                <a:cs typeface="Arial" charset="0"/>
              </a:rPr>
              <a:t>2 – Ensuring </a:t>
            </a:r>
            <a:r>
              <a:rPr lang="en-GB" sz="2200" b="1" u="sng" dirty="0">
                <a:latin typeface="Arial" charset="0"/>
                <a:cs typeface="Arial" charset="0"/>
              </a:rPr>
              <a:t>availability/ production of more </a:t>
            </a:r>
            <a:r>
              <a:rPr lang="en-GB" sz="2200" dirty="0">
                <a:latin typeface="Arial" charset="0"/>
                <a:cs typeface="Arial" charset="0"/>
              </a:rPr>
              <a:t>than required physical facility</a:t>
            </a:r>
          </a:p>
          <a:p>
            <a:pPr marL="228600" lvl="1">
              <a:buFont typeface="Wingdings" pitchFamily="2" charset="2"/>
              <a:buNone/>
              <a:defRPr/>
            </a:pPr>
            <a:r>
              <a:rPr lang="en-GB" sz="2200" dirty="0">
                <a:latin typeface="Arial" charset="0"/>
                <a:cs typeface="Arial" charset="0"/>
              </a:rPr>
              <a:t>		– with right skills</a:t>
            </a:r>
            <a:endParaRPr lang="en-GB" sz="2200" dirty="0">
              <a:solidFill>
                <a:srgbClr val="FF0000"/>
              </a:solidFill>
              <a:latin typeface="Arial" charset="0"/>
              <a:cs typeface="Arial" charset="0"/>
            </a:endParaRPr>
          </a:p>
          <a:p>
            <a:pPr>
              <a:buFont typeface="Symbol" pitchFamily="18" charset="2"/>
              <a:buNone/>
              <a:defRPr/>
            </a:pPr>
            <a:r>
              <a:rPr sz="2800" b="1" dirty="0">
                <a:solidFill>
                  <a:srgbClr val="1E00AA"/>
                </a:solidFill>
                <a:latin typeface="Kruti Dev 010" pitchFamily="2" charset="0"/>
                <a:cs typeface="Arial" charset="0"/>
              </a:rPr>
              <a:t>	  </a:t>
            </a:r>
            <a:r>
              <a:rPr sz="2800" b="1" u="sng" dirty="0" err="1">
                <a:solidFill>
                  <a:srgbClr val="1E00AA"/>
                </a:solidFill>
                <a:latin typeface="Kruti Dev 010" pitchFamily="2" charset="0"/>
                <a:cs typeface="Arial" charset="0"/>
              </a:rPr>
              <a:t>vf</a:t>
            </a:r>
            <a:r>
              <a:rPr sz="2800" b="1" u="sng" dirty="0">
                <a:solidFill>
                  <a:srgbClr val="1E00AA"/>
                </a:solidFill>
                <a:latin typeface="Kruti Dev 010" pitchFamily="2" charset="0"/>
                <a:cs typeface="Arial" charset="0"/>
              </a:rPr>
              <a:t>/</a:t>
            </a:r>
            <a:r>
              <a:rPr sz="2800" b="1" u="sng" dirty="0" err="1">
                <a:solidFill>
                  <a:srgbClr val="1E00AA"/>
                </a:solidFill>
                <a:latin typeface="Kruti Dev 010" pitchFamily="2" charset="0"/>
                <a:cs typeface="Arial" charset="0"/>
              </a:rPr>
              <a:t>kd</a:t>
            </a:r>
            <a:r>
              <a:rPr sz="2800" b="1" u="sng" dirty="0">
                <a:solidFill>
                  <a:srgbClr val="1E00AA"/>
                </a:solidFill>
                <a:latin typeface="Kruti Dev 010" pitchFamily="2" charset="0"/>
                <a:cs typeface="Arial" charset="0"/>
              </a:rPr>
              <a:t> dh </a:t>
            </a:r>
            <a:r>
              <a:rPr sz="2800" b="1" u="sng" dirty="0" err="1">
                <a:solidFill>
                  <a:srgbClr val="1E00AA"/>
                </a:solidFill>
                <a:latin typeface="Kruti Dev 010" pitchFamily="2" charset="0"/>
                <a:cs typeface="Arial" charset="0"/>
              </a:rPr>
              <a:t>miyfC</a:t>
            </a:r>
            <a:r>
              <a:rPr sz="2800" b="1" u="sng" dirty="0">
                <a:solidFill>
                  <a:srgbClr val="1E00AA"/>
                </a:solidFill>
                <a:latin typeface="Kruti Dev 010" pitchFamily="2" charset="0"/>
                <a:cs typeface="Arial" charset="0"/>
              </a:rPr>
              <a:t>/k@ </a:t>
            </a:r>
            <a:r>
              <a:rPr sz="2800" b="1" u="sng" dirty="0" err="1">
                <a:solidFill>
                  <a:srgbClr val="1E00AA"/>
                </a:solidFill>
                <a:latin typeface="Kruti Dev 010" pitchFamily="2" charset="0"/>
                <a:cs typeface="Arial" charset="0"/>
              </a:rPr>
              <a:t>mRiknu</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HkkSfrd</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jklk;fud</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oLrqvksa</a:t>
            </a:r>
            <a:r>
              <a:rPr sz="2800" dirty="0">
                <a:solidFill>
                  <a:srgbClr val="1E00AA"/>
                </a:solidFill>
                <a:latin typeface="Kruti Dev 010" pitchFamily="2" charset="0"/>
                <a:cs typeface="Arial" charset="0"/>
              </a:rPr>
              <a:t> dk &amp; </a:t>
            </a:r>
            <a:r>
              <a:rPr sz="2800" dirty="0" err="1">
                <a:solidFill>
                  <a:srgbClr val="1E00AA"/>
                </a:solidFill>
                <a:latin typeface="Kruti Dev 010" pitchFamily="2" charset="0"/>
                <a:cs typeface="Arial" charset="0"/>
              </a:rPr>
              <a:t>lgh</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gquj</a:t>
            </a:r>
            <a:r>
              <a:rPr sz="2800" dirty="0">
                <a:solidFill>
                  <a:srgbClr val="1E00AA"/>
                </a:solidFill>
                <a:latin typeface="Kruti Dev 010" pitchFamily="2" charset="0"/>
                <a:cs typeface="Arial" charset="0"/>
              </a:rPr>
              <a:t> ls</a:t>
            </a:r>
            <a:endParaRPr lang="en-GB" sz="2800" dirty="0">
              <a:solidFill>
                <a:srgbClr val="1E00AA"/>
              </a:solidFill>
              <a:latin typeface="Kruti Dev 010" pitchFamily="2" charset="0"/>
              <a:cs typeface="Arial" charset="0"/>
            </a:endParaRPr>
          </a:p>
          <a:p>
            <a:pPr>
              <a:buFont typeface="Symbol" pitchFamily="18" charset="2"/>
              <a:buNone/>
              <a:defRPr/>
            </a:pPr>
            <a:endParaRPr sz="2000" dirty="0">
              <a:latin typeface="Arial" charset="0"/>
              <a:cs typeface="Arial" charset="0"/>
            </a:endParaRPr>
          </a:p>
          <a:p>
            <a:pPr>
              <a:buFont typeface="Symbol" pitchFamily="18" charset="2"/>
              <a:buNone/>
              <a:defRPr/>
            </a:pPr>
            <a:r>
              <a:rPr lang="en-GB" dirty="0">
                <a:latin typeface="Arial" charset="0"/>
                <a:cs typeface="Arial" charset="0"/>
              </a:rPr>
              <a:t>A prosperous person thinks of right utilisation, nurturing the other</a:t>
            </a:r>
          </a:p>
          <a:p>
            <a:pPr>
              <a:buFont typeface="Symbol" pitchFamily="18" charset="2"/>
              <a:buNone/>
              <a:defRPr/>
            </a:pPr>
            <a:r>
              <a:rPr lang="fr-FR" dirty="0">
                <a:solidFill>
                  <a:srgbClr val="FF0000"/>
                </a:solidFill>
                <a:latin typeface="Arial" charset="0"/>
                <a:cs typeface="Arial" charset="0"/>
              </a:rPr>
              <a:t>“  </a:t>
            </a:r>
            <a:r>
              <a:rPr lang="fr-FR" dirty="0" err="1">
                <a:solidFill>
                  <a:srgbClr val="FF0000"/>
                </a:solidFill>
                <a:latin typeface="Arial" charset="0"/>
                <a:cs typeface="Arial" charset="0"/>
              </a:rPr>
              <a:t>deprived</a:t>
            </a:r>
            <a:r>
              <a:rPr lang="fr-FR" dirty="0">
                <a:solidFill>
                  <a:srgbClr val="FF0000"/>
                </a:solidFill>
                <a:latin typeface="Arial" charset="0"/>
                <a:cs typeface="Arial" charset="0"/>
              </a:rPr>
              <a:t>           “        “        “  accumulation,  </a:t>
            </a:r>
            <a:r>
              <a:rPr lang="fr-FR" dirty="0" err="1">
                <a:solidFill>
                  <a:srgbClr val="FF0000"/>
                </a:solidFill>
                <a:latin typeface="Arial" charset="0"/>
                <a:cs typeface="Arial" charset="0"/>
              </a:rPr>
              <a:t>exploiting</a:t>
            </a:r>
            <a:r>
              <a:rPr lang="fr-FR" dirty="0">
                <a:solidFill>
                  <a:srgbClr val="FF0000"/>
                </a:solidFill>
                <a:latin typeface="Arial" charset="0"/>
                <a:cs typeface="Arial" charset="0"/>
              </a:rPr>
              <a:t>  “     “</a:t>
            </a:r>
          </a:p>
          <a:p>
            <a:pPr>
              <a:buFont typeface="Symbol" pitchFamily="18" charset="2"/>
              <a:buNone/>
              <a:defRPr/>
            </a:pPr>
            <a:endParaRPr sz="2800" b="1" dirty="0">
              <a:solidFill>
                <a:srgbClr val="1E00AA"/>
              </a:solidFill>
              <a:latin typeface="Kruti Dev 010" pitchFamily="2" charset="0"/>
              <a:cs typeface="Arial" charset="0"/>
            </a:endParaRPr>
          </a:p>
          <a:p>
            <a:pPr>
              <a:buFont typeface="Symbol" pitchFamily="18" charset="2"/>
              <a:buNone/>
              <a:defRPr/>
            </a:pPr>
            <a:r>
              <a:rPr sz="2800" b="1" dirty="0">
                <a:solidFill>
                  <a:srgbClr val="1E00AA"/>
                </a:solidFill>
                <a:latin typeface="Kruti Dev 010" pitchFamily="2" charset="0"/>
                <a:cs typeface="Arial" charset="0"/>
              </a:rPr>
              <a:t>le`) </a:t>
            </a:r>
            <a:r>
              <a:rPr sz="2800" b="1" dirty="0" err="1">
                <a:solidFill>
                  <a:srgbClr val="1E00AA"/>
                </a:solidFill>
                <a:latin typeface="Kruti Dev 010" pitchFamily="2" charset="0"/>
                <a:cs typeface="Arial" charset="0"/>
              </a:rPr>
              <a:t>O;fDr</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lnqi;ksx</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nwljs</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iks"k.k</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djus</a:t>
            </a:r>
            <a:r>
              <a:rPr sz="2800" dirty="0">
                <a:solidFill>
                  <a:srgbClr val="1E00AA"/>
                </a:solidFill>
                <a:latin typeface="Kruti Dev 010" pitchFamily="2" charset="0"/>
                <a:cs typeface="Arial" charset="0"/>
              </a:rPr>
              <a:t> dk </a:t>
            </a:r>
            <a:r>
              <a:rPr sz="2800" dirty="0" err="1">
                <a:solidFill>
                  <a:srgbClr val="1E00AA"/>
                </a:solidFill>
                <a:latin typeface="Kruti Dev 010" pitchFamily="2" charset="0"/>
                <a:cs typeface="Arial" charset="0"/>
              </a:rPr>
              <a:t>lksprk</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gS</a:t>
            </a:r>
            <a:endParaRPr sz="2800" dirty="0">
              <a:solidFill>
                <a:srgbClr val="1E00AA"/>
              </a:solidFill>
              <a:latin typeface="Kruti Dev 010" pitchFamily="2" charset="0"/>
              <a:cs typeface="Arial" charset="0"/>
            </a:endParaRPr>
          </a:p>
          <a:p>
            <a:pPr>
              <a:buFont typeface="Symbol" pitchFamily="18" charset="2"/>
              <a:buNone/>
              <a:defRPr/>
            </a:pPr>
            <a:r>
              <a:rPr sz="2800" b="1" dirty="0" err="1">
                <a:solidFill>
                  <a:srgbClr val="FF0000"/>
                </a:solidFill>
                <a:latin typeface="Kruti Dev 010" pitchFamily="2" charset="0"/>
                <a:cs typeface="Arial" charset="0"/>
              </a:rPr>
              <a:t>nfjnz</a:t>
            </a:r>
            <a:r>
              <a:rPr sz="2800" b="1" dirty="0">
                <a:solidFill>
                  <a:srgbClr val="FF0000"/>
                </a:solidFill>
                <a:latin typeface="Kruti Dev 010" pitchFamily="2" charset="0"/>
                <a:cs typeface="Arial" charset="0"/>
              </a:rPr>
              <a:t>	</a:t>
            </a:r>
            <a:r>
              <a:rPr sz="2800" dirty="0">
                <a:solidFill>
                  <a:srgbClr val="FF0000"/>
                </a:solidFill>
                <a:latin typeface="Arial" charset="0"/>
                <a:cs typeface="Arial" charset="0"/>
              </a:rPr>
              <a:t>“ </a:t>
            </a:r>
            <a:r>
              <a:rPr sz="2800" dirty="0">
                <a:solidFill>
                  <a:srgbClr val="FF0000"/>
                </a:solidFill>
                <a:latin typeface="Kruti Dev 010" pitchFamily="2" charset="0"/>
                <a:cs typeface="Arial" charset="0"/>
              </a:rPr>
              <a:t>    </a:t>
            </a:r>
            <a:r>
              <a:rPr sz="2800" dirty="0" err="1">
                <a:solidFill>
                  <a:srgbClr val="FF0000"/>
                </a:solidFill>
                <a:latin typeface="Kruti Dev 010" pitchFamily="2" charset="0"/>
                <a:cs typeface="Arial" charset="0"/>
              </a:rPr>
              <a:t>laxzg</a:t>
            </a:r>
            <a:r>
              <a:rPr sz="2800" dirty="0">
                <a:solidFill>
                  <a:srgbClr val="FF0000"/>
                </a:solidFill>
                <a:latin typeface="Kruti Dev 010" pitchFamily="2" charset="0"/>
                <a:cs typeface="Arial" charset="0"/>
              </a:rPr>
              <a:t>    </a:t>
            </a:r>
            <a:r>
              <a:rPr sz="2800" dirty="0">
                <a:solidFill>
                  <a:srgbClr val="FF0000"/>
                </a:solidFill>
                <a:latin typeface="Arial" charset="0"/>
                <a:cs typeface="Arial" charset="0"/>
              </a:rPr>
              <a:t>“    “     “</a:t>
            </a:r>
            <a:r>
              <a:rPr sz="2800" dirty="0">
                <a:solidFill>
                  <a:srgbClr val="FF0000"/>
                </a:solidFill>
                <a:latin typeface="Kruti Dev 010" pitchFamily="2" charset="0"/>
                <a:cs typeface="Arial" charset="0"/>
              </a:rPr>
              <a:t>  “</a:t>
            </a:r>
            <a:r>
              <a:rPr sz="2800" dirty="0" err="1">
                <a:solidFill>
                  <a:srgbClr val="FF0000"/>
                </a:solidFill>
                <a:latin typeface="Kruti Dev 010" pitchFamily="2" charset="0"/>
                <a:cs typeface="Arial" charset="0"/>
              </a:rPr>
              <a:t>kks"k.k</a:t>
            </a:r>
            <a:r>
              <a:rPr sz="2800" dirty="0">
                <a:solidFill>
                  <a:srgbClr val="FF0000"/>
                </a:solidFill>
                <a:latin typeface="Kruti Dev 010" pitchFamily="2" charset="0"/>
                <a:cs typeface="Arial" charset="0"/>
              </a:rPr>
              <a:t> </a:t>
            </a:r>
            <a:r>
              <a:rPr sz="2800" dirty="0">
                <a:solidFill>
                  <a:srgbClr val="FF0000"/>
                </a:solidFill>
                <a:latin typeface="Arial" charset="0"/>
                <a:cs typeface="Arial" charset="0"/>
              </a:rPr>
              <a:t>“      “     “     “</a:t>
            </a:r>
            <a:endParaRPr sz="2800" dirty="0">
              <a:solidFill>
                <a:srgbClr val="FF0000"/>
              </a:solidFill>
              <a:latin typeface="Kruti Dev 010" pitchFamily="2"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99">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69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69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a:extLst>
              <a:ext uri="{FF2B5EF4-FFF2-40B4-BE49-F238E27FC236}">
                <a16:creationId xmlns:a16="http://schemas.microsoft.com/office/drawing/2014/main" id="{DC93E81A-B679-4CDC-BE58-F20126A35D3D}"/>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Gross Misunderstanding 1 – Human Being = Body</a:t>
            </a:r>
            <a:endParaRPr lang="en-GB" altLang="en-US">
              <a:solidFill>
                <a:srgbClr val="FF0000"/>
              </a:solidFill>
            </a:endParaRPr>
          </a:p>
        </p:txBody>
      </p:sp>
      <p:sp>
        <p:nvSpPr>
          <p:cNvPr id="33795" name="Text Placeholder 14">
            <a:extLst>
              <a:ext uri="{FF2B5EF4-FFF2-40B4-BE49-F238E27FC236}">
                <a16:creationId xmlns:a16="http://schemas.microsoft.com/office/drawing/2014/main" id="{457FAA44-2C64-43B4-9232-C37A78EF82CF}"/>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a:p>
          <a:p>
            <a:endParaRPr altLang="en-US"/>
          </a:p>
          <a:p>
            <a:endParaRPr altLang="en-US"/>
          </a:p>
          <a:p>
            <a:endParaRPr altLang="en-US"/>
          </a:p>
          <a:p>
            <a:endParaRPr altLang="en-US"/>
          </a:p>
          <a:p>
            <a:endParaRPr altLang="en-US"/>
          </a:p>
          <a:p>
            <a:endParaRPr altLang="en-US"/>
          </a:p>
          <a:p>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p:txBody>
      </p:sp>
      <p:graphicFrame>
        <p:nvGraphicFramePr>
          <p:cNvPr id="5" name="Table 4">
            <a:extLst>
              <a:ext uri="{FF2B5EF4-FFF2-40B4-BE49-F238E27FC236}">
                <a16:creationId xmlns:a16="http://schemas.microsoft.com/office/drawing/2014/main" id="{EDF654C6-107A-4ECF-8657-EC289835DCD8}"/>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F250AF89-359B-44BF-A433-DB77BF1F3CDC}"/>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8507400D-A576-492C-9F2C-E9B64BF339CB}"/>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25D67F2C-BFA5-4823-8A1A-7E3C15B6ACBC}"/>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92850BB-8CD2-4364-A885-C84056094486}"/>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9649DF22-E1B2-40AD-9FFA-A439DB1BCFCA}"/>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3830" name="TextBox 6">
              <a:extLst>
                <a:ext uri="{FF2B5EF4-FFF2-40B4-BE49-F238E27FC236}">
                  <a16:creationId xmlns:a16="http://schemas.microsoft.com/office/drawing/2014/main" id="{9327378D-1B20-407F-A1CA-85182F53401F}"/>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953B2896-6019-45E7-92CD-031F740DDCA2}"/>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C5C2CA11-8DC6-4CFB-96B3-2D21DFD82B56}"/>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3082FF24-0C3F-47FB-8149-34D081C67A85}"/>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3827" name="TextBox 6">
              <a:extLst>
                <a:ext uri="{FF2B5EF4-FFF2-40B4-BE49-F238E27FC236}">
                  <a16:creationId xmlns:a16="http://schemas.microsoft.com/office/drawing/2014/main" id="{5894E947-CBE7-4230-96A1-76DEF8F0E9A9}"/>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1CD9BEFD-709C-4400-AE8A-E8FDC706E0BB}"/>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6950A43F-A058-4F2C-82D0-8DA3F7F49EB9}"/>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3E1B2197-AD9B-4411-8EC2-717502B84B4E}"/>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C5A6A882-0425-4AAD-8DBC-939F214D69DB}"/>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B4C7D4B-1FEF-4589-A35A-BD0E207A4B9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Gross Misunderstanding </a:t>
            </a:r>
            <a:r>
              <a:rPr lang="en-US" altLang="en-US" sz="2000"/>
              <a:t>2 – Resources are less than our need</a:t>
            </a:r>
            <a:endParaRPr lang="en-US" altLang="en-US"/>
          </a:p>
        </p:txBody>
      </p:sp>
      <p:sp>
        <p:nvSpPr>
          <p:cNvPr id="11267" name="Text Placeholder 2">
            <a:extLst>
              <a:ext uri="{FF2B5EF4-FFF2-40B4-BE49-F238E27FC236}">
                <a16:creationId xmlns:a16="http://schemas.microsoft.com/office/drawing/2014/main" id="{61B63618-45F5-4205-B8AB-E090105DC662}"/>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sz="2600" b="1">
                <a:latin typeface="Arial" charset="0"/>
                <a:cs typeface="Arial" charset="0"/>
              </a:rPr>
              <a:t>Data: Of the 4.2 billion tons of food produced, more than 1 billion tons of food is lost or wasted every year, UN-backed report finds</a:t>
            </a:r>
            <a:r>
              <a:rPr sz="2600" b="1">
                <a:solidFill>
                  <a:schemeClr val="bg1"/>
                </a:solidFill>
                <a:latin typeface="Arial" charset="0"/>
                <a:cs typeface="Arial" charset="0"/>
              </a:rPr>
              <a:t> (</a:t>
            </a:r>
            <a:r>
              <a:rPr sz="2600">
                <a:solidFill>
                  <a:schemeClr val="bg1"/>
                </a:solidFill>
                <a:latin typeface="Arial" charset="0"/>
                <a:cs typeface="Arial" charset="0"/>
              </a:rPr>
              <a:t>11 May 2011</a:t>
            </a:r>
            <a:r>
              <a:rPr sz="2600" b="1">
                <a:solidFill>
                  <a:schemeClr val="bg1"/>
                </a:solidFill>
                <a:latin typeface="Arial" charset="0"/>
                <a:cs typeface="Arial" charset="0"/>
              </a:rPr>
              <a:t>)</a:t>
            </a:r>
            <a:endParaRPr sz="2600">
              <a:solidFill>
                <a:schemeClr val="bg1"/>
              </a:solidFill>
              <a:latin typeface="Arial" charset="0"/>
              <a:cs typeface="Arial" charset="0"/>
            </a:endParaRPr>
          </a:p>
          <a:p>
            <a:pPr>
              <a:buFont typeface="Symbol" pitchFamily="18" charset="2"/>
              <a:buNone/>
              <a:defRPr/>
            </a:pPr>
            <a:endParaRPr sz="2600">
              <a:latin typeface="Arial" charset="0"/>
              <a:cs typeface="Arial" charset="0"/>
            </a:endParaRPr>
          </a:p>
          <a:p>
            <a:pPr>
              <a:buFont typeface="Symbol" pitchFamily="18" charset="2"/>
              <a:buNone/>
              <a:defRPr/>
            </a:pPr>
            <a:r>
              <a:rPr sz="2600">
                <a:latin typeface="Arial" charset="0"/>
                <a:cs typeface="Arial" charset="0"/>
              </a:rPr>
              <a:t>About a third of all the food produced for human consumption each year – or roughly 1.3 billion tons – is lost or wasted, according to a new </a:t>
            </a:r>
            <a:r>
              <a:rPr sz="2600" b="1">
                <a:latin typeface="Arial" charset="0"/>
                <a:cs typeface="Arial" charset="0"/>
                <a:hlinkClick r:id="rId2"/>
              </a:rPr>
              <a:t>study</a:t>
            </a:r>
            <a:r>
              <a:rPr sz="2600">
                <a:latin typeface="Arial" charset="0"/>
                <a:cs typeface="Arial" charset="0"/>
              </a:rPr>
              <a:t> commissioned by the United Nations Food and Agriculture Organization (</a:t>
            </a:r>
            <a:r>
              <a:rPr sz="2600" b="1">
                <a:latin typeface="Arial" charset="0"/>
                <a:cs typeface="Arial" charset="0"/>
                <a:hlinkClick r:id="rId3"/>
              </a:rPr>
              <a:t>FAO</a:t>
            </a:r>
            <a:r>
              <a:rPr sz="2600">
                <a:latin typeface="Arial" charset="0"/>
                <a:cs typeface="Arial" charset="0"/>
              </a:rPr>
              <a:t>)</a:t>
            </a:r>
          </a:p>
          <a:p>
            <a:pPr>
              <a:buFont typeface="Symbol" pitchFamily="18" charset="2"/>
              <a:buNone/>
              <a:defRPr/>
            </a:pPr>
            <a:endParaRPr sz="2600">
              <a:latin typeface="Arial" charset="0"/>
              <a:cs typeface="Arial" charset="0"/>
            </a:endParaRPr>
          </a:p>
          <a:p>
            <a:pPr>
              <a:buFont typeface="Symbol" pitchFamily="18" charset="2"/>
              <a:buNone/>
              <a:defRPr/>
            </a:pPr>
            <a:r>
              <a:rPr sz="2600" b="1">
                <a:latin typeface="Arial" charset="0"/>
                <a:cs typeface="Arial" charset="0"/>
              </a:rPr>
              <a:t>Global Food Production is 6 times requirement</a:t>
            </a:r>
          </a:p>
          <a:p>
            <a:pPr>
              <a:buFont typeface="Symbol" pitchFamily="18" charset="2"/>
              <a:buNone/>
              <a:defRPr/>
            </a:pPr>
            <a:r>
              <a:rPr sz="2600" b="1">
                <a:latin typeface="Arial" charset="0"/>
                <a:cs typeface="Arial" charset="0"/>
              </a:rPr>
              <a:t>Global Food Wastage is 1/3</a:t>
            </a:r>
            <a:r>
              <a:rPr sz="2600" b="1" baseline="30000">
                <a:latin typeface="Arial" charset="0"/>
                <a:cs typeface="Arial" charset="0"/>
              </a:rPr>
              <a:t>rd</a:t>
            </a:r>
            <a:r>
              <a:rPr sz="2600" b="1">
                <a:latin typeface="Arial" charset="0"/>
                <a:cs typeface="Arial" charset="0"/>
              </a:rPr>
              <a:t> of production</a:t>
            </a:r>
          </a:p>
          <a:p>
            <a:pPr>
              <a:buFont typeface="Symbol" pitchFamily="18" charset="2"/>
              <a:buNone/>
              <a:defRPr/>
            </a:pPr>
            <a:r>
              <a:rPr sz="2600" b="1">
                <a:latin typeface="Arial" charset="0"/>
                <a:cs typeface="Arial" charset="0"/>
              </a:rPr>
              <a:t>Wastage is enough to feed 1300 crore people/year</a:t>
            </a:r>
          </a:p>
          <a:p>
            <a:pPr>
              <a:buFont typeface="Symbol" pitchFamily="18" charset="2"/>
              <a:buNone/>
              <a:defRPr/>
            </a:pPr>
            <a:endParaRPr sz="2600">
              <a:latin typeface="Arial" charset="0"/>
              <a:cs typeface="Arial" charset="0"/>
            </a:endParaRPr>
          </a:p>
          <a:p>
            <a:pPr>
              <a:buFont typeface="Symbol" pitchFamily="18" charset="2"/>
              <a:buNone/>
              <a:defRPr/>
            </a:pPr>
            <a:r>
              <a:rPr sz="2600">
                <a:latin typeface="Arial" charset="0"/>
                <a:cs typeface="Arial" charset="0"/>
              </a:rPr>
              <a:t>Have we understood human needs?</a:t>
            </a:r>
          </a:p>
          <a:p>
            <a:pPr>
              <a:buFont typeface="Symbol" pitchFamily="18" charset="2"/>
              <a:buNone/>
              <a:defRPr/>
            </a:pPr>
            <a:r>
              <a:rPr sz="2600">
                <a:latin typeface="Arial" charset="0"/>
                <a:cs typeface="Arial" charset="0"/>
              </a:rPr>
              <a:t>Have we understood right </a:t>
            </a:r>
            <a:r>
              <a:rPr sz="2600" err="1">
                <a:latin typeface="Arial" charset="0"/>
                <a:cs typeface="Arial" charset="0"/>
              </a:rPr>
              <a:t>utilisation</a:t>
            </a:r>
            <a:r>
              <a:rPr sz="2600">
                <a:latin typeface="Arial" charset="0"/>
                <a:cs typeface="Arial" charset="0"/>
              </a:rPr>
              <a:t>?</a:t>
            </a:r>
          </a:p>
          <a:p>
            <a:pPr>
              <a:buFont typeface="Symbol" pitchFamily="18" charset="2"/>
              <a:buNone/>
              <a:defRPr/>
            </a:pPr>
            <a:r>
              <a:rPr sz="2600">
                <a:latin typeface="Arial" charset="0"/>
                <a:cs typeface="Arial" charset="0"/>
              </a:rPr>
              <a:t>Is it a question of production or distribution?</a:t>
            </a:r>
          </a:p>
          <a:p>
            <a:pPr>
              <a:buFont typeface="Symbol" pitchFamily="18" charset="2"/>
              <a:buNone/>
              <a:defRPr/>
            </a:pPr>
            <a:r>
              <a:rPr sz="2600">
                <a:latin typeface="Arial" charset="0"/>
                <a:cs typeface="Arial" charset="0"/>
              </a:rPr>
              <a:t>Is it a question of relationship?</a:t>
            </a:r>
          </a:p>
          <a:p>
            <a:pPr>
              <a:buFont typeface="Symbol" pitchFamily="18" charset="2"/>
              <a:buNone/>
              <a:defRPr/>
            </a:pPr>
            <a:r>
              <a:rPr sz="2600">
                <a:latin typeface="Arial" charset="0"/>
                <a:cs typeface="Arial" charset="0"/>
              </a:rPr>
              <a:t>Is it a question of right understanding?</a:t>
            </a:r>
          </a:p>
          <a:p>
            <a:pPr>
              <a:buFont typeface="Symbol" pitchFamily="18" charset="2"/>
              <a:buNone/>
              <a:defRPr/>
            </a:pPr>
            <a:r>
              <a:rPr sz="2600" b="1">
                <a:latin typeface="Arial" charset="0"/>
                <a:cs typeface="Arial" charset="0"/>
              </a:rPr>
              <a:t>It is a question of right education-</a:t>
            </a:r>
            <a:r>
              <a:rPr sz="2600" b="1" err="1">
                <a:latin typeface="Arial" charset="0"/>
                <a:cs typeface="Arial" charset="0"/>
              </a:rPr>
              <a:t>sanskar</a:t>
            </a:r>
            <a:endParaRPr sz="2600" b="1">
              <a:latin typeface="Arial" charset="0"/>
              <a:cs typeface="Arial" charset="0"/>
            </a:endParaRPr>
          </a:p>
          <a:p>
            <a:pPr>
              <a:buFont typeface="Symbol" pitchFamily="18" charset="2"/>
              <a:buNone/>
              <a:defRPr/>
            </a:pPr>
            <a:endParaRPr sz="2600" b="1">
              <a:latin typeface="Arial" charset="0"/>
              <a:cs typeface="Arial" charset="0"/>
            </a:endParaRPr>
          </a:p>
          <a:p>
            <a:pPr>
              <a:buFont typeface="Symbol" pitchFamily="18" charset="2"/>
              <a:buNone/>
              <a:defRPr/>
            </a:pPr>
            <a:r>
              <a:rPr sz="1400" u="sng">
                <a:latin typeface="Arial" charset="0"/>
                <a:cs typeface="Arial" charset="0"/>
                <a:hlinkClick r:id="rId4"/>
              </a:rPr>
              <a:t>http://www.un.org/apps/news/story.asp?NewsID=38344&amp;Cr=fao&amp;Cr1</a:t>
            </a:r>
            <a:endParaRPr sz="1400">
              <a:latin typeface="Arial" charset="0"/>
              <a:cs typeface="Arial" charset="0"/>
            </a:endParaRPr>
          </a:p>
        </p:txBody>
      </p:sp>
      <p:pic>
        <p:nvPicPr>
          <p:cNvPr id="34820" name="Picture 3">
            <a:extLst>
              <a:ext uri="{FF2B5EF4-FFF2-40B4-BE49-F238E27FC236}">
                <a16:creationId xmlns:a16="http://schemas.microsoft.com/office/drawing/2014/main" id="{353586FC-97CB-455E-9D5E-3CCE6A119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514600"/>
            <a:ext cx="5108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C864D1-F61D-4125-96EE-D0AE483CA168}"/>
              </a:ext>
            </a:extLst>
          </p:cNvPr>
          <p:cNvSpPr/>
          <p:nvPr/>
        </p:nvSpPr>
        <p:spPr>
          <a:xfrm>
            <a:off x="73025" y="2743200"/>
            <a:ext cx="6708775"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9B9DF3F-06B5-4D32-B427-F5809917A34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Right Utilisation of Physical Facility</a:t>
            </a:r>
          </a:p>
        </p:txBody>
      </p:sp>
      <p:sp>
        <p:nvSpPr>
          <p:cNvPr id="35843" name="Text Placeholder 2">
            <a:extLst>
              <a:ext uri="{FF2B5EF4-FFF2-40B4-BE49-F238E27FC236}">
                <a16:creationId xmlns:a16="http://schemas.microsoft.com/office/drawing/2014/main" id="{5F8C854A-B7D3-40E0-8AC8-8751025677A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altLang="en-US"/>
              <a:t>Purposefulness – </a:t>
            </a:r>
          </a:p>
          <a:p>
            <a:pPr>
              <a:buFont typeface="Arial" panose="020B0604020202020204" pitchFamily="34" charset="0"/>
              <a:buNone/>
            </a:pPr>
            <a:r>
              <a:rPr altLang="en-US"/>
              <a:t>			Transformation</a:t>
            </a:r>
          </a:p>
          <a:p>
            <a:pPr>
              <a:buFont typeface="Arial" panose="020B0604020202020204" pitchFamily="34" charset="0"/>
              <a:buNone/>
            </a:pPr>
            <a:endParaRPr altLang="en-US" sz="3600"/>
          </a:p>
          <a:p>
            <a:pPr>
              <a:buFont typeface="Arial" panose="020B0604020202020204" pitchFamily="34" charset="0"/>
              <a:buNone/>
            </a:pPr>
            <a:r>
              <a:rPr altLang="en-US"/>
              <a:t>Right Utilisation – Relationship,</a:t>
            </a:r>
          </a:p>
          <a:p>
            <a:pPr>
              <a:buFont typeface="Arial" panose="020B0604020202020204" pitchFamily="34" charset="0"/>
              <a:buNone/>
            </a:pPr>
            <a:r>
              <a:rPr altLang="en-US"/>
              <a:t>			     Order</a:t>
            </a:r>
          </a:p>
          <a:p>
            <a:pPr>
              <a:buFont typeface="Arial" panose="020B0604020202020204" pitchFamily="34" charset="0"/>
              <a:buNone/>
            </a:pPr>
            <a:r>
              <a:rPr altLang="en-US"/>
              <a:t>Utilisation 	  – Family</a:t>
            </a:r>
          </a:p>
          <a:p>
            <a:pPr>
              <a:buFont typeface="Arial" panose="020B0604020202020204" pitchFamily="34" charset="0"/>
              <a:buNone/>
            </a:pPr>
            <a:r>
              <a:rPr altLang="en-US"/>
              <a:t>Use 		  – Body</a:t>
            </a:r>
          </a:p>
          <a:p>
            <a:pPr>
              <a:buFont typeface="Arial" panose="020B0604020202020204" pitchFamily="34" charset="0"/>
              <a:buNone/>
            </a:pPr>
            <a:endParaRPr altLang="en-US" sz="2400"/>
          </a:p>
          <a:p>
            <a:pPr>
              <a:buFont typeface="Arial" panose="020B0604020202020204" pitchFamily="34" charset="0"/>
              <a:buNone/>
            </a:pPr>
            <a:r>
              <a:rPr altLang="en-US"/>
              <a:t>Indulgence 	  – Taste</a:t>
            </a:r>
          </a:p>
          <a:p>
            <a:pPr>
              <a:buFont typeface="Arial" panose="020B0604020202020204" pitchFamily="34" charset="0"/>
              <a:buNone/>
            </a:pPr>
            <a:r>
              <a:rPr altLang="en-US"/>
              <a:t>Over Indulgence</a:t>
            </a:r>
          </a:p>
          <a:p>
            <a:pPr>
              <a:buFont typeface="Arial" panose="020B0604020202020204" pitchFamily="34" charset="0"/>
              <a:buNone/>
            </a:pPr>
            <a:r>
              <a:rPr altLang="en-US"/>
              <a:t>Obsession for Indulgence</a:t>
            </a:r>
          </a:p>
          <a:p>
            <a:pPr>
              <a:buFont typeface="Arial" panose="020B0604020202020204" pitchFamily="34" charset="0"/>
              <a:buNone/>
            </a:pPr>
            <a:r>
              <a:rPr altLang="en-US"/>
              <a:t>			 – Sensual</a:t>
            </a:r>
          </a:p>
          <a:p>
            <a:pPr>
              <a:buFont typeface="Arial" panose="020B0604020202020204" pitchFamily="34" charset="0"/>
              <a:buNone/>
            </a:pPr>
            <a:r>
              <a:rPr altLang="en-US"/>
              <a:t>			    Pleasure</a:t>
            </a:r>
          </a:p>
        </p:txBody>
      </p:sp>
      <p:sp>
        <p:nvSpPr>
          <p:cNvPr id="35844" name="Content Placeholder 3">
            <a:extLst>
              <a:ext uri="{FF2B5EF4-FFF2-40B4-BE49-F238E27FC236}">
                <a16:creationId xmlns:a16="http://schemas.microsoft.com/office/drawing/2014/main" id="{6EEEDE2A-B299-4EB7-A6BA-A9CFDD4AB97A}"/>
              </a:ext>
            </a:extLst>
          </p:cNvPr>
          <p:cNvSpPr>
            <a:spLocks noGrp="1"/>
          </p:cNvSpPr>
          <p:nvPr>
            <p:ph sz="half" idx="4294967295"/>
          </p:nvPr>
        </p:nvSpPr>
        <p:spPr bwMode="auto">
          <a:xfrm>
            <a:off x="6096000" y="609600"/>
            <a:ext cx="6096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US" altLang="en-US" sz="2800">
                <a:latin typeface="Kruti Dev 010" pitchFamily="2" charset="0"/>
              </a:rPr>
              <a:t>Á;kstuh;rk 	&amp; thou tkx`fr</a:t>
            </a:r>
          </a:p>
          <a:p>
            <a:pPr>
              <a:buFont typeface="Arial" panose="020B0604020202020204" pitchFamily="34" charset="0"/>
              <a:buNone/>
            </a:pPr>
            <a:endParaRPr lang="en-US" altLang="en-US" sz="2800">
              <a:latin typeface="Kruti Dev 010" pitchFamily="2" charset="0"/>
            </a:endParaRPr>
          </a:p>
          <a:p>
            <a:pPr>
              <a:buFont typeface="Arial" panose="020B0604020202020204" pitchFamily="34" charset="0"/>
              <a:buNone/>
            </a:pPr>
            <a:r>
              <a:rPr lang="en-US" altLang="en-US" sz="2800">
                <a:latin typeface="Kruti Dev 010" pitchFamily="2" charset="0"/>
              </a:rPr>
              <a:t>lnqi;ksx 	&amp; laca/k] O;oLFkk</a:t>
            </a:r>
          </a:p>
          <a:p>
            <a:pPr>
              <a:buFont typeface="Arial" panose="020B0604020202020204" pitchFamily="34" charset="0"/>
              <a:buNone/>
            </a:pPr>
            <a:r>
              <a:rPr lang="en-US" altLang="en-US" sz="2800">
                <a:latin typeface="Kruti Dev 010" pitchFamily="2" charset="0"/>
              </a:rPr>
              <a:t>mi;ksx		&amp; ifjokj</a:t>
            </a:r>
          </a:p>
          <a:p>
            <a:pPr>
              <a:buFont typeface="Arial" panose="020B0604020202020204" pitchFamily="34" charset="0"/>
              <a:buNone/>
            </a:pPr>
            <a:r>
              <a:rPr lang="en-US" altLang="en-US" sz="2800">
                <a:latin typeface="Kruti Dev 010" pitchFamily="2" charset="0"/>
              </a:rPr>
              <a:t>miHkksx		&amp; 'kjhj</a:t>
            </a:r>
          </a:p>
          <a:p>
            <a:pPr>
              <a:buFont typeface="Arial" panose="020B0604020202020204" pitchFamily="34" charset="0"/>
              <a:buNone/>
            </a:pPr>
            <a:endParaRPr lang="en-US" altLang="en-US" sz="2800">
              <a:latin typeface="Kruti Dev 010" pitchFamily="2" charset="0"/>
            </a:endParaRPr>
          </a:p>
          <a:p>
            <a:pPr>
              <a:buFont typeface="Arial" panose="020B0604020202020204" pitchFamily="34" charset="0"/>
              <a:buNone/>
            </a:pPr>
            <a:r>
              <a:rPr lang="en-US" altLang="en-US" sz="2800">
                <a:latin typeface="Kruti Dev 010" pitchFamily="2" charset="0"/>
              </a:rPr>
              <a:t>Hkksx		&amp; bafæ; lq[k</a:t>
            </a:r>
          </a:p>
          <a:p>
            <a:pPr>
              <a:buFont typeface="Arial" panose="020B0604020202020204" pitchFamily="34" charset="0"/>
              <a:buNone/>
            </a:pPr>
            <a:r>
              <a:rPr lang="en-US" altLang="en-US" sz="2800">
                <a:latin typeface="Kruti Dev 010" pitchFamily="2" charset="0"/>
              </a:rPr>
              <a:t>cgqHkksx</a:t>
            </a:r>
          </a:p>
          <a:p>
            <a:pPr>
              <a:buFont typeface="Arial" panose="020B0604020202020204" pitchFamily="34" charset="0"/>
              <a:buNone/>
            </a:pPr>
            <a:r>
              <a:rPr lang="en-US" altLang="en-US" sz="2800">
                <a:latin typeface="Kruti Dev 010" pitchFamily="2" charset="0"/>
              </a:rPr>
              <a:t>vfrHkksx	 ¼Hkksx mUekn½</a:t>
            </a:r>
          </a:p>
        </p:txBody>
      </p:sp>
      <p:cxnSp>
        <p:nvCxnSpPr>
          <p:cNvPr id="5" name="Straight Connector 4">
            <a:extLst>
              <a:ext uri="{FF2B5EF4-FFF2-40B4-BE49-F238E27FC236}">
                <a16:creationId xmlns:a16="http://schemas.microsoft.com/office/drawing/2014/main" id="{F8083B5B-F7DD-4B02-BC2D-CE48A84DB262}"/>
              </a:ext>
            </a:extLst>
          </p:cNvPr>
          <p:cNvCxnSpPr/>
          <p:nvPr/>
        </p:nvCxnSpPr>
        <p:spPr>
          <a:xfrm rot="16200000" flipH="1">
            <a:off x="2819400" y="3562350"/>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846" name="Rectangle 5">
            <a:extLst>
              <a:ext uri="{FF2B5EF4-FFF2-40B4-BE49-F238E27FC236}">
                <a16:creationId xmlns:a16="http://schemas.microsoft.com/office/drawing/2014/main" id="{1159F46A-8828-45D1-866C-D4C8221B645D}"/>
              </a:ext>
            </a:extLst>
          </p:cNvPr>
          <p:cNvSpPr>
            <a:spLocks noChangeArrowheads="1"/>
          </p:cNvSpPr>
          <p:nvPr/>
        </p:nvSpPr>
        <p:spPr bwMode="auto">
          <a:xfrm rot="-5400000">
            <a:off x="9814719" y="1686719"/>
            <a:ext cx="120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00"/>
                </a:solidFill>
                <a:latin typeface="Kruti Dev 010" pitchFamily="2" charset="0"/>
              </a:rPr>
              <a:t>KkuiwoZd</a:t>
            </a:r>
            <a:endParaRPr lang="en-US" altLang="en-US" sz="2800">
              <a:solidFill>
                <a:srgbClr val="000000"/>
              </a:solidFill>
            </a:endParaRPr>
          </a:p>
        </p:txBody>
      </p:sp>
      <p:sp>
        <p:nvSpPr>
          <p:cNvPr id="35847" name="Rectangle 6">
            <a:extLst>
              <a:ext uri="{FF2B5EF4-FFF2-40B4-BE49-F238E27FC236}">
                <a16:creationId xmlns:a16="http://schemas.microsoft.com/office/drawing/2014/main" id="{E400EB47-8C6A-4F5B-ACC0-03BFA32E5A77}"/>
              </a:ext>
            </a:extLst>
          </p:cNvPr>
          <p:cNvSpPr>
            <a:spLocks noChangeArrowheads="1"/>
          </p:cNvSpPr>
          <p:nvPr/>
        </p:nvSpPr>
        <p:spPr bwMode="auto">
          <a:xfrm rot="-5400000">
            <a:off x="9655969" y="4221956"/>
            <a:ext cx="148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latin typeface="Kruti Dev 010" pitchFamily="2" charset="0"/>
              </a:rPr>
              <a:t>vKkurko'k</a:t>
            </a:r>
            <a:endParaRPr lang="en-US" altLang="en-US" sz="2800">
              <a:solidFill>
                <a:srgbClr val="FF0000"/>
              </a:solidFill>
            </a:endParaRPr>
          </a:p>
        </p:txBody>
      </p:sp>
      <p:sp>
        <p:nvSpPr>
          <p:cNvPr id="8" name="Right Brace 7">
            <a:extLst>
              <a:ext uri="{FF2B5EF4-FFF2-40B4-BE49-F238E27FC236}">
                <a16:creationId xmlns:a16="http://schemas.microsoft.com/office/drawing/2014/main" id="{4DF2E5A3-1D61-4EE2-BCA1-07A100E9D606}"/>
              </a:ext>
            </a:extLst>
          </p:cNvPr>
          <p:cNvSpPr/>
          <p:nvPr/>
        </p:nvSpPr>
        <p:spPr>
          <a:xfrm>
            <a:off x="9982200" y="685800"/>
            <a:ext cx="228600" cy="2514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9" name="Right Brace 8">
            <a:extLst>
              <a:ext uri="{FF2B5EF4-FFF2-40B4-BE49-F238E27FC236}">
                <a16:creationId xmlns:a16="http://schemas.microsoft.com/office/drawing/2014/main" id="{06469D9B-EA4F-469D-965F-A55A2BEDF3E8}"/>
              </a:ext>
            </a:extLst>
          </p:cNvPr>
          <p:cNvSpPr/>
          <p:nvPr/>
        </p:nvSpPr>
        <p:spPr>
          <a:xfrm>
            <a:off x="9982200" y="3657600"/>
            <a:ext cx="228600" cy="1676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35850" name="Rectangle 9">
            <a:extLst>
              <a:ext uri="{FF2B5EF4-FFF2-40B4-BE49-F238E27FC236}">
                <a16:creationId xmlns:a16="http://schemas.microsoft.com/office/drawing/2014/main" id="{D98F3FD5-3E38-40D5-B071-B5E9FCCD4838}"/>
              </a:ext>
            </a:extLst>
          </p:cNvPr>
          <p:cNvSpPr>
            <a:spLocks noChangeArrowheads="1"/>
          </p:cNvSpPr>
          <p:nvPr/>
        </p:nvSpPr>
        <p:spPr bwMode="auto">
          <a:xfrm rot="-5400000">
            <a:off x="3286919" y="2053431"/>
            <a:ext cx="2520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00"/>
                </a:solidFill>
                <a:cs typeface="Arial" panose="020B0604020202020204" pitchFamily="34" charset="0"/>
              </a:rPr>
              <a:t>With Right Understanding</a:t>
            </a:r>
          </a:p>
        </p:txBody>
      </p:sp>
      <p:sp>
        <p:nvSpPr>
          <p:cNvPr id="35851" name="Rectangle 10">
            <a:extLst>
              <a:ext uri="{FF2B5EF4-FFF2-40B4-BE49-F238E27FC236}">
                <a16:creationId xmlns:a16="http://schemas.microsoft.com/office/drawing/2014/main" id="{8D8C0187-7FBE-49DC-AEE0-915B06608B63}"/>
              </a:ext>
            </a:extLst>
          </p:cNvPr>
          <p:cNvSpPr>
            <a:spLocks noChangeArrowheads="1"/>
          </p:cNvSpPr>
          <p:nvPr/>
        </p:nvSpPr>
        <p:spPr bwMode="auto">
          <a:xfrm rot="-5400000">
            <a:off x="3125788" y="5057775"/>
            <a:ext cx="2805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cs typeface="Arial" panose="020B0604020202020204" pitchFamily="34" charset="0"/>
              </a:rPr>
              <a:t>Without Right Understanding</a:t>
            </a:r>
          </a:p>
        </p:txBody>
      </p:sp>
      <p:sp>
        <p:nvSpPr>
          <p:cNvPr id="12" name="Right Brace 11">
            <a:extLst>
              <a:ext uri="{FF2B5EF4-FFF2-40B4-BE49-F238E27FC236}">
                <a16:creationId xmlns:a16="http://schemas.microsoft.com/office/drawing/2014/main" id="{185B8D58-2829-430B-8071-06A03E9D1422}"/>
              </a:ext>
            </a:extLst>
          </p:cNvPr>
          <p:cNvSpPr/>
          <p:nvPr/>
        </p:nvSpPr>
        <p:spPr>
          <a:xfrm>
            <a:off x="4114800" y="685800"/>
            <a:ext cx="228600" cy="3048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13" name="Right Brace 12">
            <a:extLst>
              <a:ext uri="{FF2B5EF4-FFF2-40B4-BE49-F238E27FC236}">
                <a16:creationId xmlns:a16="http://schemas.microsoft.com/office/drawing/2014/main" id="{B1D3D4D9-082D-4A65-ACFD-1DAE4FE272DF}"/>
              </a:ext>
            </a:extLst>
          </p:cNvPr>
          <p:cNvSpPr/>
          <p:nvPr/>
        </p:nvSpPr>
        <p:spPr>
          <a:xfrm>
            <a:off x="4114800" y="4114800"/>
            <a:ext cx="228600" cy="2133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7C158CB-26B3-4CB4-9DB5-75A52D68E2B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Even Small Individual Choices Add Up	 E.g. Choice of Food</a:t>
            </a:r>
            <a:endParaRPr lang="en-US" altLang="en-US"/>
          </a:p>
        </p:txBody>
      </p:sp>
      <p:sp>
        <p:nvSpPr>
          <p:cNvPr id="16387" name="Text Placeholder 2">
            <a:extLst>
              <a:ext uri="{FF2B5EF4-FFF2-40B4-BE49-F238E27FC236}">
                <a16:creationId xmlns:a16="http://schemas.microsoft.com/office/drawing/2014/main" id="{CD503702-C7AF-4680-986D-C93350F9E8FA}"/>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a:bodyPr>
          <a:lstStyle/>
          <a:p>
            <a:pPr>
              <a:buFont typeface="Symbol" pitchFamily="18" charset="2"/>
              <a:buNone/>
              <a:defRPr/>
            </a:pPr>
            <a:r>
              <a:rPr i="1"/>
              <a:t>20% of all life produced on land every year is harvested for human purposes</a:t>
            </a:r>
          </a:p>
          <a:p>
            <a:pPr>
              <a:buFont typeface="Symbol" pitchFamily="18" charset="2"/>
              <a:buNone/>
              <a:defRPr/>
            </a:pPr>
            <a:endParaRPr/>
          </a:p>
          <a:p>
            <a:pPr>
              <a:buFont typeface="Symbol" pitchFamily="18" charset="2"/>
              <a:buNone/>
              <a:defRPr/>
            </a:pPr>
            <a:r>
              <a:t>14-16 kg grain &amp; 21,000 </a:t>
            </a:r>
            <a:r>
              <a:rPr err="1"/>
              <a:t>litres</a:t>
            </a:r>
            <a:r>
              <a:t> of water </a:t>
            </a:r>
            <a:r>
              <a:rPr>
                <a:sym typeface="Wingdings" pitchFamily="2" charset="2"/>
              </a:rPr>
              <a:t> 1 kg meat</a:t>
            </a:r>
          </a:p>
          <a:p>
            <a:pPr>
              <a:buFont typeface="Symbol" pitchFamily="18" charset="2"/>
              <a:buNone/>
              <a:defRPr/>
            </a:pPr>
            <a:r>
              <a:t>The world's cattle alone (not including other livestock) annually consume food  grains enough for 8.7 billion people</a:t>
            </a:r>
          </a:p>
          <a:p>
            <a:pPr>
              <a:buFont typeface="Symbol" pitchFamily="18" charset="2"/>
              <a:buNone/>
              <a:defRPr/>
            </a:pPr>
            <a:endParaRPr/>
          </a:p>
          <a:p>
            <a:pPr>
              <a:buFont typeface="Symbol" pitchFamily="18" charset="2"/>
              <a:buNone/>
              <a:defRPr/>
            </a:pPr>
            <a:r>
              <a:t>Land use – 3¼ acres/person on meat diet vs 0.2 acres/person on veg diet</a:t>
            </a:r>
          </a:p>
          <a:p>
            <a:pPr>
              <a:buFont typeface="Symbol" pitchFamily="18" charset="2"/>
              <a:buNone/>
              <a:defRPr/>
            </a:pPr>
            <a:r>
              <a:t>20% Amazon rain forest (the size of California) destroyed since 1970</a:t>
            </a:r>
          </a:p>
          <a:p>
            <a:pPr marL="0" indent="0" fontAlgn="auto">
              <a:spcBef>
                <a:spcPts val="0"/>
              </a:spcBef>
              <a:spcAft>
                <a:spcPts val="0"/>
              </a:spcAft>
              <a:buFont typeface="Symbol" pitchFamily="18" charset="2"/>
              <a:buNone/>
              <a:defRPr/>
            </a:pPr>
            <a:r>
              <a:t>80% of this land is used for cattle raising </a:t>
            </a:r>
          </a:p>
          <a:p>
            <a:pPr>
              <a:buFont typeface="Symbol" pitchFamily="18" charset="2"/>
              <a:buNone/>
              <a:defRPr/>
            </a:pPr>
            <a:endParaRPr>
              <a:sym typeface="Wingdings" pitchFamily="2" charset="2"/>
            </a:endParaRPr>
          </a:p>
          <a:p>
            <a:pPr>
              <a:buFont typeface="Symbol" pitchFamily="18" charset="2"/>
              <a:buNone/>
              <a:defRPr/>
            </a:pPr>
            <a:r>
              <a:rPr>
                <a:solidFill>
                  <a:schemeClr val="bg1"/>
                </a:solidFill>
              </a:rPr>
              <a:t>By feeding grain to livestock, we lose 90% of the protein, 96% of the calories, 99% of its carbohydrates, and 100% of the fiber. Animal-based diets are high in saturated fat, excessive protein and cholesterol, leading to heart disease and stroke (nearly 50% of all deaths in the US)</a:t>
            </a:r>
          </a:p>
          <a:p>
            <a:pPr>
              <a:buFont typeface="Symbol" pitchFamily="18" charset="2"/>
              <a:buNone/>
              <a:defRPr/>
            </a:pPr>
            <a:endParaRPr/>
          </a:p>
          <a:p>
            <a:pPr>
              <a:buFont typeface="Symbol" pitchFamily="18" charset="2"/>
              <a:buNone/>
              <a:defRPr/>
            </a:pPr>
            <a:r>
              <a:rPr>
                <a:latin typeface="Arial" charset="0"/>
                <a:cs typeface="Arial" charset="0"/>
                <a:hlinkClick r:id="rId2" action="ppaction://hlinkfile"/>
              </a:rPr>
              <a:t>Video</a:t>
            </a:r>
            <a:r>
              <a:rPr>
                <a:latin typeface="Arial" charset="0"/>
                <a:cs typeface="Arial" charset="0"/>
              </a:rPr>
              <a:t> (1 min)</a:t>
            </a:r>
          </a:p>
          <a:p>
            <a:pPr>
              <a:buFont typeface="Symbol" pitchFamily="18" charset="2"/>
              <a:buNone/>
              <a:defRPr/>
            </a:pPr>
            <a:r>
              <a:rPr>
                <a:hlinkClick r:id="rId3"/>
              </a:rPr>
              <a:t>http://www.planetaryrenewal.org/ipr/vegetarian.html</a:t>
            </a:r>
            <a:endParaRPr>
              <a:latin typeface="Arial" charset="0"/>
              <a:cs typeface="Arial" charset="0"/>
            </a:endParaRPr>
          </a:p>
        </p:txBody>
      </p:sp>
      <p:pic>
        <p:nvPicPr>
          <p:cNvPr id="36868" name="Picture 2" descr="Charlton feedlot, Australia">
            <a:extLst>
              <a:ext uri="{FF2B5EF4-FFF2-40B4-BE49-F238E27FC236}">
                <a16:creationId xmlns:a16="http://schemas.microsoft.com/office/drawing/2014/main" id="{B34D62F8-8304-441E-A0EB-1425BBFF5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436938"/>
            <a:ext cx="41783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56646FC-907B-42F1-B439-79720C985DF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7891" name="Text Placeholder 2">
            <a:extLst>
              <a:ext uri="{FF2B5EF4-FFF2-40B4-BE49-F238E27FC236}">
                <a16:creationId xmlns:a16="http://schemas.microsoft.com/office/drawing/2014/main" id="{8222263C-45BD-4E6E-83F4-2570235DCD0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Human being = co-existence of Self (consciousness) and Body (material)</a:t>
            </a:r>
          </a:p>
          <a:p>
            <a:pPr>
              <a:buFont typeface="Symbol" pitchFamily="18" charset="2"/>
              <a:buNone/>
            </a:pPr>
            <a:endParaRPr altLang="en-US"/>
          </a:p>
          <a:p>
            <a:pPr>
              <a:buFont typeface="Symbol" pitchFamily="18" charset="2"/>
              <a:buNone/>
            </a:pPr>
            <a:r>
              <a:rPr altLang="en-US"/>
              <a:t>Self is central to human existence, the Body is used as an instrument</a:t>
            </a:r>
          </a:p>
          <a:p>
            <a:pPr>
              <a:buFont typeface="Symbol" pitchFamily="18" charset="2"/>
              <a:buNone/>
            </a:pPr>
            <a:endParaRPr altLang="en-US"/>
          </a:p>
          <a:p>
            <a:pPr>
              <a:buFont typeface="Symbol" pitchFamily="18" charset="2"/>
              <a:buNone/>
            </a:pPr>
            <a:r>
              <a:rPr altLang="en-US"/>
              <a:t>The nurturing, protection and right utilisation of the Body is the responsibility of the Self</a:t>
            </a:r>
          </a:p>
          <a:p>
            <a:pPr>
              <a:buFont typeface="Symbol" pitchFamily="18" charset="2"/>
              <a:buNone/>
            </a:pPr>
            <a:endParaRPr altLang="en-US"/>
          </a:p>
          <a:p>
            <a:pPr>
              <a:buFont typeface="Symbol" pitchFamily="18" charset="2"/>
              <a:buNone/>
            </a:pPr>
            <a:r>
              <a:rPr altLang="en-US"/>
              <a:t>Physical facility is required to fulfil that responsibility towards the Body</a:t>
            </a:r>
          </a:p>
          <a:p>
            <a:pPr>
              <a:buFont typeface="Symbol" pitchFamily="18" charset="2"/>
              <a:buNone/>
            </a:pPr>
            <a:endParaRPr altLang="en-US"/>
          </a:p>
          <a:p>
            <a:pPr>
              <a:buFont typeface="Symbol" pitchFamily="18" charset="2"/>
              <a:buNone/>
            </a:pPr>
            <a:r>
              <a:rPr altLang="en-US" b="1"/>
              <a:t>Physical Facility is required, in a limited quantity, for Nurturing, Protection &amp; Right Utilisation of the Body</a:t>
            </a:r>
            <a:endParaRPr lang="en-GB" altLang="en-US" b="1"/>
          </a:p>
          <a:p>
            <a:pPr>
              <a:buFont typeface="Symbol" pitchFamily="18" charset="2"/>
              <a:buNone/>
            </a:pPr>
            <a:endParaRPr altLang="en-US" sz="1100" b="1"/>
          </a:p>
          <a:p>
            <a:pPr>
              <a:buFont typeface="Symbol" pitchFamily="18" charset="2"/>
              <a:buNone/>
            </a:pPr>
            <a:r>
              <a:rPr lang="en-GB" altLang="en-US" b="1"/>
              <a:t>Prosperity = Feeling of having / producing more than required physical facility</a:t>
            </a:r>
          </a:p>
          <a:p>
            <a:pPr marL="685800" lvl="1" indent="-457200">
              <a:buFont typeface="Calibri" panose="020F0502020204030204" pitchFamily="34" charset="0"/>
              <a:buAutoNum type="arabicPeriod"/>
            </a:pPr>
            <a:r>
              <a:rPr lang="en-GB" altLang="en-US" b="1"/>
              <a:t>Identification of required physical facility </a:t>
            </a:r>
            <a:r>
              <a:rPr altLang="en-US" b="1"/>
              <a:t>(including the required quantity)</a:t>
            </a:r>
            <a:r>
              <a:rPr lang="en-GB" altLang="en-US" b="1"/>
              <a:t> 			</a:t>
            </a:r>
            <a:r>
              <a:rPr lang="en-GB" altLang="en-US" b="1">
                <a:solidFill>
                  <a:srgbClr val="002060"/>
                </a:solidFill>
              </a:rPr>
              <a:t>– with right understanding</a:t>
            </a:r>
          </a:p>
          <a:p>
            <a:pPr marL="685800" lvl="1" indent="-457200">
              <a:buFont typeface="Calibri" panose="020F0502020204030204" pitchFamily="34" charset="0"/>
              <a:buAutoNum type="arabicPeriod"/>
            </a:pPr>
            <a:r>
              <a:rPr lang="en-GB" altLang="en-US" b="1"/>
              <a:t>Ensuring availability/ production of more than required physical facility    	 		</a:t>
            </a:r>
            <a:r>
              <a:rPr lang="en-GB" altLang="en-US" b="1">
                <a:solidFill>
                  <a:srgbClr val="002060"/>
                </a:solidFill>
              </a:rPr>
              <a:t>– with right skills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C56542F7-EC8E-4453-89B4-D6BF297D5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4">
            <a:extLst>
              <a:ext uri="{FF2B5EF4-FFF2-40B4-BE49-F238E27FC236}">
                <a16:creationId xmlns:a16="http://schemas.microsoft.com/office/drawing/2014/main" id="{CE588964-E2C7-4BE3-A27B-693AA6B1C51A}"/>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Harmony of the Self with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8915" name="Title 3">
            <a:extLst>
              <a:ext uri="{FF2B5EF4-FFF2-40B4-BE49-F238E27FC236}">
                <a16:creationId xmlns:a16="http://schemas.microsoft.com/office/drawing/2014/main" id="{3502E0FB-FA2E-4722-8539-3C3BFD10B10F}"/>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11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4ECA11A8-C15F-49C0-9F90-B9D1097F1FE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Now with the clarity of human being as co-existence of Self and Body, the needs can be more precisely identified and prosperity can be discussed with more definiteness</a:t>
            </a:r>
          </a:p>
          <a:p>
            <a:endParaRPr lang="en-IN" altLang="en-US"/>
          </a:p>
          <a:p>
            <a:r>
              <a:rPr lang="en-IN" altLang="en-US"/>
              <a:t>While many questions regarding prosperity have been discussed in earlier lectures (particularly lectures 3, 5 and 6), we can revisit some of these questions and discuss few new questions</a:t>
            </a:r>
          </a:p>
        </p:txBody>
      </p:sp>
      <p:sp>
        <p:nvSpPr>
          <p:cNvPr id="39939" name="Content Placeholder 2">
            <a:extLst>
              <a:ext uri="{FF2B5EF4-FFF2-40B4-BE49-F238E27FC236}">
                <a16:creationId xmlns:a16="http://schemas.microsoft.com/office/drawing/2014/main" id="{36D7230D-E912-4470-A9E2-15E5A9D3FEC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9940" name="Title 3">
            <a:extLst>
              <a:ext uri="{FF2B5EF4-FFF2-40B4-BE49-F238E27FC236}">
                <a16:creationId xmlns:a16="http://schemas.microsoft.com/office/drawing/2014/main" id="{C4E20F05-7BD8-4D1D-8CE7-D04BC8ADC2F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Preamble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a:extLst>
              <a:ext uri="{FF2B5EF4-FFF2-40B4-BE49-F238E27FC236}">
                <a16:creationId xmlns:a16="http://schemas.microsoft.com/office/drawing/2014/main" id="{1895695E-B144-4977-A728-EE65F8092B8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Why do we need “more than required” physical facility to feel prosperous?</a:t>
            </a:r>
            <a:endParaRPr lang="en-US" altLang="en-US"/>
          </a:p>
        </p:txBody>
      </p:sp>
      <p:sp>
        <p:nvSpPr>
          <p:cNvPr id="40963" name="Content Placeholder 1">
            <a:extLst>
              <a:ext uri="{FF2B5EF4-FFF2-40B4-BE49-F238E27FC236}">
                <a16:creationId xmlns:a16="http://schemas.microsoft.com/office/drawing/2014/main" id="{8B507C03-7F31-4F01-89F2-2AF9644F8F0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None/>
            </a:pPr>
            <a:r>
              <a:rPr lang="en-IN" altLang="en-US"/>
              <a:t>	To ensure Prosperity-</a:t>
            </a:r>
            <a:endParaRPr lang="en-US" altLang="en-US"/>
          </a:p>
          <a:p>
            <a:pPr marL="457200" indent="-457200">
              <a:buFont typeface="Calibri" panose="020F0502020204030204" pitchFamily="34" charset="0"/>
              <a:buAutoNum type="arabicPeriod"/>
            </a:pPr>
            <a:r>
              <a:rPr lang="en-US" altLang="en-US"/>
              <a:t>We identify the required physical facility for the family (including the required quantity) – with right understanding</a:t>
            </a:r>
          </a:p>
          <a:p>
            <a:pPr marL="457200" indent="-457200">
              <a:buFont typeface="Calibri" panose="020F0502020204030204" pitchFamily="34" charset="0"/>
              <a:buAutoNum type="arabicPeriod"/>
            </a:pPr>
            <a:r>
              <a:rPr lang="en-US" altLang="en-US"/>
              <a:t>We produce more than the required physical facility using cyclic, mutually enriching process – with right skills</a:t>
            </a:r>
          </a:p>
          <a:p>
            <a:pPr marL="457200" indent="-457200">
              <a:buFont typeface="Calibri" panose="020F0502020204030204" pitchFamily="34" charset="0"/>
              <a:buAutoNum type="arabicPeriod"/>
            </a:pPr>
            <a:r>
              <a:rPr lang="en-US" altLang="en-US"/>
              <a:t>We consume as much as is required (for nurturing, protection &amp; right utilisation of the body), and not more – with a feeling of Self-regulation</a:t>
            </a:r>
          </a:p>
          <a:p>
            <a:pPr marL="457200" indent="-457200">
              <a:buFont typeface="Calibri" panose="020F0502020204030204" pitchFamily="34" charset="0"/>
              <a:buAutoNum type="arabicPeriod"/>
            </a:pPr>
            <a:r>
              <a:rPr lang="en-US" altLang="en-US"/>
              <a:t>We share the rest for mutual fulfillment in relationship and for order in society – with a sense of responsibility in relationship</a:t>
            </a:r>
          </a:p>
          <a:p>
            <a:pPr marL="457200" indent="-457200">
              <a:buFont typeface="Calibri" panose="020F0502020204030204" pitchFamily="34" charset="0"/>
              <a:buAutoNum type="arabicPeriod"/>
            </a:pPr>
            <a:r>
              <a:rPr lang="en-IN" altLang="en-US"/>
              <a:t>So that more is for sharing in relationship, not for indulgence or over-consumption. </a:t>
            </a:r>
            <a:endParaRPr lang="en-US" altLang="en-US"/>
          </a:p>
        </p:txBody>
      </p:sp>
      <p:sp>
        <p:nvSpPr>
          <p:cNvPr id="40964" name="Title 1">
            <a:extLst>
              <a:ext uri="{FF2B5EF4-FFF2-40B4-BE49-F238E27FC236}">
                <a16:creationId xmlns:a16="http://schemas.microsoft.com/office/drawing/2014/main" id="{E6771561-DC3A-4165-82CC-631D974F0A6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a:t>
            </a:r>
            <a:r>
              <a:rPr lang="en-US" altLang="en-US">
                <a:cs typeface="Arial" panose="020B0604020202020204" pitchFamily="34" charset="0"/>
              </a:rPr>
              <a:t> Response</a:t>
            </a:r>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a:extLst>
              <a:ext uri="{FF2B5EF4-FFF2-40B4-BE49-F238E27FC236}">
                <a16:creationId xmlns:a16="http://schemas.microsoft.com/office/drawing/2014/main" id="{F34CEA09-399B-4CC1-B326-C6F81415A2A4}"/>
              </a:ext>
            </a:extLst>
          </p:cNvPr>
          <p:cNvSpPr>
            <a:spLocks noGrp="1"/>
          </p:cNvSpPr>
          <p:nvPr>
            <p:ph sz="half" idx="1"/>
          </p:nvPr>
        </p:nvSpPr>
        <p:spPr bwMode="auto">
          <a:xfrm>
            <a:off x="0" y="609600"/>
            <a:ext cx="6007100" cy="5943600"/>
          </a:xfrm>
          <a:ln>
            <a:miter lim="800000"/>
            <a:headEnd/>
            <a:tailEnd/>
          </a:ln>
        </p:spPr>
        <p:txBody>
          <a:bodyPr vert="horz" wrap="square" lIns="91440" tIns="45720" rIns="91440" bIns="45720" numCol="1" anchor="t" anchorCtr="0" compatLnSpc="1">
            <a:prstTxWarp prst="textNoShape">
              <a:avLst/>
            </a:prstTxWarp>
          </a:bodyPr>
          <a:lstStyle/>
          <a:p>
            <a:pPr>
              <a:defRPr/>
            </a:pPr>
            <a:r>
              <a:rPr lang="en-US" altLang="en-US" dirty="0"/>
              <a:t>Can we really identify our need? How much money is really required- can we determine?</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I am asking because prices keep changing and there is no guarantee that we will not have some accident or some illness where we don’t know how much the treatment will cost. We have to include insurance for all these contingencies…</a:t>
            </a:r>
          </a:p>
          <a:p>
            <a:pPr marL="0" indent="0">
              <a:buFont typeface="Arial" panose="020B0604020202020204" pitchFamily="34" charset="0"/>
              <a:buNone/>
              <a:defRPr/>
            </a:pPr>
            <a:endParaRPr dirty="0"/>
          </a:p>
        </p:txBody>
      </p:sp>
      <p:sp>
        <p:nvSpPr>
          <p:cNvPr id="41987" name="Content Placeholder 1">
            <a:extLst>
              <a:ext uri="{FF2B5EF4-FFF2-40B4-BE49-F238E27FC236}">
                <a16:creationId xmlns:a16="http://schemas.microsoft.com/office/drawing/2014/main" id="{040C357C-3053-422F-94D6-8C5C9EF21A1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We can certainly identify the need of physical facility for nurturing, protection and right utilisation of the body as discussed in the session.</a:t>
            </a:r>
          </a:p>
          <a:p>
            <a:pPr marL="0" indent="0">
              <a:buFont typeface="Arial" panose="020B0604020202020204" pitchFamily="34" charset="0"/>
              <a:buNone/>
            </a:pPr>
            <a:r>
              <a:rPr lang="en-IN" altLang="en-US"/>
              <a:t>However, when we try to convert it into money or any currency, there may be problem because the terms of exchange of physical facility with respect to money (or currency) is defined by the human being, by the prevailing norms in  the society. In societal setup where there is unequal terms of exchange (therefore injustice) then certain physical facility may be assigned low price and certain other facilities may be assigned very high price. Even knowledge and feeling which is the activity of consciousness can become a mode of getting money. </a:t>
            </a:r>
          </a:p>
          <a:p>
            <a:pPr marL="0" indent="0">
              <a:buFont typeface="Arial" panose="020B0604020202020204" pitchFamily="34" charset="0"/>
              <a:buNone/>
            </a:pPr>
            <a:r>
              <a:rPr lang="en-IN" altLang="en-US"/>
              <a:t>				      Continued…</a:t>
            </a:r>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a:p>
            <a:pPr marL="0" indent="0">
              <a:buFont typeface="Arial" panose="020B0604020202020204" pitchFamily="34" charset="0"/>
              <a:buNone/>
            </a:pPr>
            <a:endParaRPr lang="en-IN" altLang="en-US"/>
          </a:p>
        </p:txBody>
      </p:sp>
      <p:sp>
        <p:nvSpPr>
          <p:cNvPr id="41988" name="Title 1">
            <a:extLst>
              <a:ext uri="{FF2B5EF4-FFF2-40B4-BE49-F238E27FC236}">
                <a16:creationId xmlns:a16="http://schemas.microsoft.com/office/drawing/2014/main" id="{989B74A3-948D-42FE-B29C-61C3580A498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a:t>
            </a:r>
            <a:r>
              <a:rPr lang="en-US" altLang="en-US">
                <a:cs typeface="Arial" panose="020B0604020202020204" pitchFamily="34" charset="0"/>
              </a:rPr>
              <a:t> Response</a:t>
            </a:r>
            <a:endParaRPr lang="en-US"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E4EE5685-091F-42B4-AE37-9AA59AA34BB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	If value in terms of money assigned to a particular facility is not defined on the basis of labour that has been put up in producing that facility and its utility then any value can be assigned to the physical facility depending upon the prevailing norms of the society.</a:t>
            </a:r>
          </a:p>
          <a:p>
            <a:pPr>
              <a:buFont typeface="Arial" panose="020B0604020202020204" pitchFamily="34" charset="0"/>
              <a:buNone/>
            </a:pPr>
            <a:r>
              <a:rPr lang="en-IN" altLang="en-US"/>
              <a:t>	</a:t>
            </a:r>
          </a:p>
          <a:p>
            <a:pPr>
              <a:buFont typeface="Arial" panose="020B0604020202020204" pitchFamily="34" charset="0"/>
              <a:buNone/>
            </a:pPr>
            <a:r>
              <a:rPr lang="en-IN" altLang="en-US"/>
              <a:t>	Example- Cost of a bread may be 1 rupee when you have to prepare it in home but it may cost 10 rupees or even 100 rupees when you are in a restaurent.  </a:t>
            </a:r>
          </a:p>
          <a:p>
            <a:pPr>
              <a:buFont typeface="Arial" panose="020B0604020202020204" pitchFamily="34" charset="0"/>
              <a:buNone/>
            </a:pPr>
            <a:r>
              <a:rPr lang="en-IN" altLang="en-US"/>
              <a:t>	</a:t>
            </a:r>
          </a:p>
          <a:p>
            <a:pPr>
              <a:buFont typeface="Arial" panose="020B0604020202020204" pitchFamily="34" charset="0"/>
              <a:buNone/>
            </a:pPr>
            <a:r>
              <a:rPr lang="en-IN" altLang="en-US"/>
              <a:t>	When I was studying at IIT Kanpur, Education fee was 250 rupees per semester, now it is around 1 lakh.</a:t>
            </a:r>
          </a:p>
        </p:txBody>
      </p:sp>
      <p:sp>
        <p:nvSpPr>
          <p:cNvPr id="43011" name="Content Placeholder 2">
            <a:extLst>
              <a:ext uri="{FF2B5EF4-FFF2-40B4-BE49-F238E27FC236}">
                <a16:creationId xmlns:a16="http://schemas.microsoft.com/office/drawing/2014/main" id="{3186BB50-DD8A-43C2-962E-EC947CA2BFB6}"/>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	As far as your health problem is concerned, you will never be able to decide how much money will be required, so even insurance will not work. </a:t>
            </a:r>
          </a:p>
          <a:p>
            <a:endParaRPr lang="en-IN" altLang="en-US"/>
          </a:p>
          <a:p>
            <a:pPr>
              <a:buFont typeface="Arial" panose="020B0604020202020204" pitchFamily="34" charset="0"/>
              <a:buNone/>
            </a:pPr>
            <a:r>
              <a:rPr lang="en-IN" altLang="en-US"/>
              <a:t>	And when you talk about health, are you talking about keeping your body healthy or getting treatment </a:t>
            </a:r>
          </a:p>
          <a:p>
            <a:pPr>
              <a:buFont typeface="Arial" panose="020B0604020202020204" pitchFamily="34" charset="0"/>
              <a:buNone/>
            </a:pPr>
            <a:endParaRPr lang="en-IN" altLang="en-US"/>
          </a:p>
          <a:p>
            <a:pPr>
              <a:buFont typeface="Arial" panose="020B0604020202020204" pitchFamily="34" charset="0"/>
              <a:buNone/>
            </a:pPr>
            <a:r>
              <a:rPr lang="en-IN" altLang="en-US"/>
              <a:t>	One fundamental question regarding insurance is that  whether the assurance is in accumulation of physical facility or in relationship and societal system.</a:t>
            </a:r>
          </a:p>
          <a:p>
            <a:endParaRPr lang="en-US" altLang="en-US"/>
          </a:p>
          <a:p>
            <a:pPr>
              <a:buFont typeface="Arial" panose="020B0604020202020204" pitchFamily="34" charset="0"/>
              <a:buNone/>
            </a:pPr>
            <a:endParaRPr lang="en-US" altLang="en-US"/>
          </a:p>
        </p:txBody>
      </p:sp>
      <p:sp>
        <p:nvSpPr>
          <p:cNvPr id="43012" name="Title 3">
            <a:extLst>
              <a:ext uri="{FF2B5EF4-FFF2-40B4-BE49-F238E27FC236}">
                <a16:creationId xmlns:a16="http://schemas.microsoft.com/office/drawing/2014/main" id="{08B4DD79-2D48-4585-BCCF-7959C00756C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Response (continued)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B159B821-5729-4EE4-A0F2-706077D4FBC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Response (continued)</a:t>
            </a:r>
            <a:endParaRPr lang="en-IN" altLang="en-US"/>
          </a:p>
        </p:txBody>
      </p:sp>
      <p:sp>
        <p:nvSpPr>
          <p:cNvPr id="5" name="Text Placeholder 4">
            <a:extLst>
              <a:ext uri="{FF2B5EF4-FFF2-40B4-BE49-F238E27FC236}">
                <a16:creationId xmlns:a16="http://schemas.microsoft.com/office/drawing/2014/main" id="{3B40B6DB-6F53-43B9-8BC7-91A46194A310}"/>
              </a:ext>
            </a:extLst>
          </p:cNvPr>
          <p:cNvSpPr>
            <a:spLocks noGrp="1"/>
          </p:cNvSpPr>
          <p:nvPr>
            <p:ph type="body" sz="quarter" idx="13"/>
          </p:nvPr>
        </p:nvSpPr>
        <p:spPr/>
        <p:txBody>
          <a:bodyPr>
            <a:normAutofit fontScale="85000" lnSpcReduction="20000"/>
          </a:bodyPr>
          <a:lstStyle/>
          <a:p>
            <a:pPr marL="0" indent="0">
              <a:buFont typeface="Symbol" pitchFamily="18" charset="2"/>
              <a:buNone/>
              <a:defRPr/>
            </a:pPr>
            <a:r>
              <a:rPr lang="en-IN"/>
              <a:t>Body	Physical Facility						Money (</a:t>
            </a:r>
            <a:r>
              <a:rPr lang="en-IN" err="1"/>
              <a:t>Currrency</a:t>
            </a:r>
            <a:r>
              <a:rPr lang="en-IN"/>
              <a:t>)	Digital 													currency…</a:t>
            </a:r>
          </a:p>
          <a:p>
            <a:pPr marL="0" indent="0">
              <a:buFont typeface="Symbol" pitchFamily="18" charset="2"/>
              <a:buNone/>
              <a:defRPr/>
            </a:pPr>
            <a:r>
              <a:rPr lang="en-IN"/>
              <a:t>				</a:t>
            </a:r>
            <a:r>
              <a:rPr lang="en-IN" b="1"/>
              <a:t>Terms of Exchange between</a:t>
            </a:r>
          </a:p>
          <a:p>
            <a:pPr marL="0" indent="0">
              <a:buFont typeface="Symbol" pitchFamily="18" charset="2"/>
              <a:buNone/>
              <a:defRPr/>
            </a:pPr>
            <a:r>
              <a:rPr lang="en-IN"/>
              <a:t>				- PF 		… Currency</a:t>
            </a:r>
          </a:p>
          <a:p>
            <a:pPr marL="0" indent="0">
              <a:buFont typeface="Symbol" pitchFamily="18" charset="2"/>
              <a:buNone/>
              <a:defRPr/>
            </a:pPr>
            <a:r>
              <a:rPr lang="en-IN"/>
              <a:t>				- currency 1 	… currency 2</a:t>
            </a:r>
          </a:p>
          <a:p>
            <a:pPr marL="0" indent="0">
              <a:buFont typeface="Symbol" pitchFamily="18" charset="2"/>
              <a:buNone/>
              <a:defRPr/>
            </a:pPr>
            <a:r>
              <a:rPr lang="en-IN"/>
              <a:t>				(now even Knowledge and currency)</a:t>
            </a:r>
          </a:p>
          <a:p>
            <a:pPr marL="0" indent="0">
              <a:buFont typeface="Symbol" pitchFamily="18" charset="2"/>
              <a:buNone/>
              <a:defRPr/>
            </a:pPr>
            <a:endParaRPr lang="en-IN"/>
          </a:p>
          <a:p>
            <a:pPr marL="0" indent="0">
              <a:buFont typeface="Symbol" pitchFamily="18" charset="2"/>
              <a:buNone/>
              <a:defRPr/>
            </a:pPr>
            <a:r>
              <a:rPr lang="en-IN"/>
              <a:t>Possible to identify qty		Difficult to identify amount of money as</a:t>
            </a:r>
          </a:p>
          <a:p>
            <a:pPr marL="0" indent="0">
              <a:buFont typeface="Symbol" pitchFamily="18" charset="2"/>
              <a:buNone/>
              <a:defRPr/>
            </a:pPr>
            <a:r>
              <a:rPr lang="en-IN"/>
              <a:t>In terms of PF 			indefinite, unequal terms of exchange…</a:t>
            </a:r>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Existential realities		Construct of human being</a:t>
            </a:r>
          </a:p>
          <a:p>
            <a:pPr marL="0" indent="0">
              <a:buFont typeface="Symbol" pitchFamily="18" charset="2"/>
              <a:buNone/>
              <a:defRPr/>
            </a:pPr>
            <a:endParaRPr lang="en-IN"/>
          </a:p>
          <a:p>
            <a:pPr marL="0" indent="0">
              <a:buFont typeface="Symbol" pitchFamily="18" charset="2"/>
              <a:buNone/>
              <a:defRPr/>
            </a:pPr>
            <a:r>
              <a:rPr lang="en-IN"/>
              <a:t>Governed by 			Governed by</a:t>
            </a:r>
          </a:p>
          <a:p>
            <a:pPr marL="0" indent="0">
              <a:buFont typeface="Symbol" pitchFamily="18" charset="2"/>
              <a:buNone/>
              <a:defRPr/>
            </a:pPr>
            <a:r>
              <a:rPr lang="en-IN"/>
              <a:t>Existential laws			Prevailing man-made regulations</a:t>
            </a:r>
          </a:p>
          <a:p>
            <a:pPr marL="0" indent="0">
              <a:buFont typeface="Symbol" pitchFamily="18" charset="2"/>
              <a:buNone/>
              <a:defRPr/>
            </a:pPr>
            <a:r>
              <a:rPr lang="en-IN"/>
              <a:t>Universal, Definite… 		Vary from place to place, indefinite…</a:t>
            </a:r>
          </a:p>
          <a:p>
            <a:pPr marL="0" indent="0">
              <a:buFont typeface="Symbol" pitchFamily="18" charset="2"/>
              <a:buNone/>
              <a:defRPr/>
            </a:pPr>
            <a:endParaRPr lang="en-IN"/>
          </a:p>
          <a:p>
            <a:pPr marL="0" indent="0">
              <a:buFont typeface="Symbol" pitchFamily="18" charset="2"/>
              <a:buNone/>
              <a:defRPr/>
            </a:pPr>
            <a:r>
              <a:rPr lang="en-IN"/>
              <a:t>				(made by human beings with right understanding, right feeling?)</a:t>
            </a:r>
          </a:p>
          <a:p>
            <a:pPr marL="0" indent="0">
              <a:buFont typeface="Symbol" pitchFamily="18" charset="2"/>
              <a:buNone/>
              <a:defRPr/>
            </a:pPr>
            <a:r>
              <a:rPr lang="en-IN"/>
              <a:t>				(or by people with assumptions, feeling of opposition…?)</a:t>
            </a:r>
          </a:p>
          <a:p>
            <a:pPr marL="0" indent="0">
              <a:buFont typeface="Symbol" pitchFamily="18" charset="2"/>
              <a:buNone/>
              <a:defRPr/>
            </a:pPr>
            <a:endParaRPr lang="en-IN"/>
          </a:p>
          <a:p>
            <a:pPr marL="0" indent="0">
              <a:buFont typeface="Symbol" pitchFamily="18" charset="2"/>
              <a:buNone/>
              <a:defRPr/>
            </a:pPr>
            <a:endParaRPr lang="en-IN"/>
          </a:p>
        </p:txBody>
      </p:sp>
      <p:cxnSp>
        <p:nvCxnSpPr>
          <p:cNvPr id="7" name="Straight Connector 6">
            <a:extLst>
              <a:ext uri="{FF2B5EF4-FFF2-40B4-BE49-F238E27FC236}">
                <a16:creationId xmlns:a16="http://schemas.microsoft.com/office/drawing/2014/main" id="{86CCC74B-E375-4DDD-8570-B68E30F05D32}"/>
              </a:ext>
            </a:extLst>
          </p:cNvPr>
          <p:cNvCxnSpPr/>
          <p:nvPr/>
        </p:nvCxnSpPr>
        <p:spPr>
          <a:xfrm>
            <a:off x="3352800" y="457200"/>
            <a:ext cx="0" cy="601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7AF038-AC27-4BF6-B12F-FE345993F4E1}"/>
              </a:ext>
            </a:extLst>
          </p:cNvPr>
          <p:cNvCxnSpPr>
            <a:cxnSpLocks/>
          </p:cNvCxnSpPr>
          <p:nvPr/>
        </p:nvCxnSpPr>
        <p:spPr>
          <a:xfrm>
            <a:off x="7315200" y="457200"/>
            <a:ext cx="0" cy="1981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a:extLst>
              <a:ext uri="{FF2B5EF4-FFF2-40B4-BE49-F238E27FC236}">
                <a16:creationId xmlns:a16="http://schemas.microsoft.com/office/drawing/2014/main" id="{22885E18-D92A-4858-8D24-D571274D928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It is said that “desires are unlimited, resources are limited”. So how can there be prosperity?</a:t>
            </a:r>
          </a:p>
          <a:p>
            <a:endParaRPr lang="en-IN" altLang="en-US"/>
          </a:p>
        </p:txBody>
      </p:sp>
      <p:sp>
        <p:nvSpPr>
          <p:cNvPr id="45059" name="Content Placeholder 1">
            <a:extLst>
              <a:ext uri="{FF2B5EF4-FFF2-40B4-BE49-F238E27FC236}">
                <a16:creationId xmlns:a16="http://schemas.microsoft.com/office/drawing/2014/main" id="{56A51BB3-A5FB-4513-B42B-F4DEF24A160D}"/>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marL="457200" indent="-457200">
              <a:defRPr/>
            </a:pPr>
            <a:r>
              <a:rPr lang="en-IN" altLang="en-US" dirty="0"/>
              <a:t>Desires, if we understand properly, is definite i.e.,  continuity of happiness and prosperity. </a:t>
            </a:r>
          </a:p>
          <a:p>
            <a:pPr marL="457200" indent="-457200">
              <a:buFont typeface="Arial" panose="020B0604020202020204" pitchFamily="34" charset="0"/>
              <a:buNone/>
              <a:defRPr/>
            </a:pPr>
            <a:r>
              <a:rPr lang="en-IN" altLang="en-US" dirty="0"/>
              <a:t>	</a:t>
            </a:r>
          </a:p>
          <a:p>
            <a:pPr marL="457200" indent="-457200">
              <a:buFont typeface="Arial" panose="020B0604020202020204" pitchFamily="34" charset="0"/>
              <a:buNone/>
              <a:defRPr/>
            </a:pPr>
            <a:r>
              <a:rPr lang="en-IN" altLang="en-US" dirty="0"/>
              <a:t>	The amount of physical facility required for ensuring prosperity is limited and can be identified. </a:t>
            </a:r>
          </a:p>
          <a:p>
            <a:pPr marL="457200" indent="-457200">
              <a:buFont typeface="Arial" panose="020B0604020202020204" pitchFamily="34" charset="0"/>
              <a:buNone/>
              <a:defRPr/>
            </a:pPr>
            <a:endParaRPr lang="en-IN" altLang="en-US" dirty="0"/>
          </a:p>
          <a:p>
            <a:pPr marL="457200" indent="-457200">
              <a:buFont typeface="Arial" panose="020B0604020202020204" pitchFamily="34" charset="0"/>
              <a:buNone/>
              <a:defRPr/>
            </a:pPr>
            <a:r>
              <a:rPr lang="en-IN" altLang="en-US" dirty="0"/>
              <a:t>	Availability of resources in nature and capacity to produce in human being is more than what is required.</a:t>
            </a:r>
          </a:p>
          <a:p>
            <a:pPr marL="457200" indent="-457200">
              <a:buFont typeface="Arial" panose="020B0604020202020204" pitchFamily="34" charset="0"/>
              <a:buNone/>
              <a:defRPr/>
            </a:pPr>
            <a:endParaRPr lang="en-IN" altLang="en-US" dirty="0"/>
          </a:p>
          <a:p>
            <a:pPr marL="457200" indent="-457200">
              <a:buFont typeface="Arial" panose="020B0604020202020204" pitchFamily="34" charset="0"/>
              <a:buNone/>
              <a:defRPr/>
            </a:pPr>
            <a:r>
              <a:rPr lang="en-IN" altLang="en-US" dirty="0"/>
              <a:t>	Therefore, prosperity is possible for everyone.  </a:t>
            </a:r>
          </a:p>
          <a:p>
            <a:pPr>
              <a:buFont typeface="Arial" panose="020B0604020202020204" pitchFamily="34" charset="0"/>
              <a:buNone/>
              <a:defRPr/>
            </a:pPr>
            <a:endParaRPr lang="en-IN" dirty="0"/>
          </a:p>
        </p:txBody>
      </p:sp>
      <p:sp>
        <p:nvSpPr>
          <p:cNvPr id="45060" name="Title 1">
            <a:extLst>
              <a:ext uri="{FF2B5EF4-FFF2-40B4-BE49-F238E27FC236}">
                <a16:creationId xmlns:a16="http://schemas.microsoft.com/office/drawing/2014/main" id="{C0B8CB87-EF59-48FB-8DF0-1F3991B46A1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a:t>
            </a:r>
            <a:r>
              <a:rPr lang="en-US" altLang="en-US">
                <a:cs typeface="Arial" panose="020B0604020202020204" pitchFamily="34" charset="0"/>
              </a:rPr>
              <a:t> Response</a:t>
            </a:r>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a:extLst>
              <a:ext uri="{FF2B5EF4-FFF2-40B4-BE49-F238E27FC236}">
                <a16:creationId xmlns:a16="http://schemas.microsoft.com/office/drawing/2014/main" id="{CAD5AF74-64B1-4740-AA6B-7A0AE031A9B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 many great inventions took place during world wars, like operations research, like radar… If we become satisfied, then there will be no motivation for development. What is your comment on it?</a:t>
            </a:r>
          </a:p>
        </p:txBody>
      </p:sp>
      <p:sp>
        <p:nvSpPr>
          <p:cNvPr id="46083" name="Content Placeholder 1">
            <a:extLst>
              <a:ext uri="{FF2B5EF4-FFF2-40B4-BE49-F238E27FC236}">
                <a16:creationId xmlns:a16="http://schemas.microsoft.com/office/drawing/2014/main" id="{EA55689C-B9FA-4137-846D-D4BFD1466D1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certainly need development, but, for what? For satisfaction, for fulfillment, isn’t it? How can there be a development which is against satisfaction?</a:t>
            </a:r>
          </a:p>
          <a:p>
            <a:pPr>
              <a:buFont typeface="Arial" panose="020B0604020202020204" pitchFamily="34" charset="0"/>
              <a:buNone/>
            </a:pPr>
            <a:r>
              <a:rPr lang="en-IN" altLang="en-US"/>
              <a:t>	The problem today is that we have not been able to define our need with definiteness, therefore, there is no completion point, it is undefined, open ended. Now, irregard if whatever we achieve, we remain dissatisfied. </a:t>
            </a:r>
          </a:p>
          <a:p>
            <a:pPr>
              <a:buFont typeface="Arial" panose="020B0604020202020204" pitchFamily="34" charset="0"/>
              <a:buNone/>
            </a:pPr>
            <a:r>
              <a:rPr lang="en-IN" altLang="en-US"/>
              <a:t>	As a result, development has no completion point, it is undefined, open ended; we are moving forward but, we don’t know where we want to reach- no clarity about the goal and therefore, the development today is directionless. </a:t>
            </a:r>
          </a:p>
          <a:p>
            <a:pPr>
              <a:buFont typeface="Arial" panose="020B0604020202020204" pitchFamily="34" charset="0"/>
              <a:buNone/>
            </a:pPr>
            <a:r>
              <a:rPr lang="en-IN" altLang="en-US"/>
              <a:t>					…continued</a:t>
            </a:r>
          </a:p>
        </p:txBody>
      </p:sp>
      <p:sp>
        <p:nvSpPr>
          <p:cNvPr id="46084" name="Title 1">
            <a:extLst>
              <a:ext uri="{FF2B5EF4-FFF2-40B4-BE49-F238E27FC236}">
                <a16:creationId xmlns:a16="http://schemas.microsoft.com/office/drawing/2014/main" id="{2BB155C1-3741-4050-B841-C6D3124C7DF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a:t>
            </a:r>
            <a:r>
              <a:rPr lang="en-US" altLang="en-US">
                <a:cs typeface="Arial" panose="020B0604020202020204" pitchFamily="34" charset="0"/>
              </a:rPr>
              <a:t> Response</a:t>
            </a:r>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a:extLst>
              <a:ext uri="{FF2B5EF4-FFF2-40B4-BE49-F238E27FC236}">
                <a16:creationId xmlns:a16="http://schemas.microsoft.com/office/drawing/2014/main" id="{87A5042D-562E-41BF-A226-ACF2CEFF4F0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 many great inventions took place during world wars, like operations research, like radar… If we become satisfied, then there will be no motivation for development. What is your comment on it?</a:t>
            </a:r>
          </a:p>
          <a:p>
            <a:pPr>
              <a:buFont typeface="Arial" panose="020B0604020202020204" pitchFamily="34" charset="0"/>
              <a:buNone/>
            </a:pPr>
            <a:r>
              <a:rPr lang="en-IN" altLang="en-US"/>
              <a:t>					…continued</a:t>
            </a:r>
            <a:endParaRPr lang="en-US" altLang="en-US"/>
          </a:p>
        </p:txBody>
      </p:sp>
      <p:sp>
        <p:nvSpPr>
          <p:cNvPr id="47107" name="Content Placeholder 1">
            <a:extLst>
              <a:ext uri="{FF2B5EF4-FFF2-40B4-BE49-F238E27FC236}">
                <a16:creationId xmlns:a16="http://schemas.microsoft.com/office/drawing/2014/main" id="{E7A7C2F8-4CBF-4293-8E41-09C9D6B4975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t>	We need to work out a process of development with a well defined goal and definite direction. This is what we are trying to do.</a:t>
            </a:r>
          </a:p>
        </p:txBody>
      </p:sp>
      <p:sp>
        <p:nvSpPr>
          <p:cNvPr id="47108" name="Title 1">
            <a:extLst>
              <a:ext uri="{FF2B5EF4-FFF2-40B4-BE49-F238E27FC236}">
                <a16:creationId xmlns:a16="http://schemas.microsoft.com/office/drawing/2014/main" id="{D59CA11C-31F5-4D07-8011-1DE15CD6DF2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a:t>
            </a:r>
            <a:r>
              <a:rPr lang="en-US" altLang="en-US">
                <a:cs typeface="Arial" panose="020B0604020202020204" pitchFamily="34" charset="0"/>
              </a:rPr>
              <a:t> Response</a:t>
            </a:r>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C7A701-EB8F-4DB0-B49E-E4D3ED361A3B}"/>
              </a:ext>
            </a:extLst>
          </p:cNvPr>
          <p:cNvGraphicFramePr>
            <a:graphicFrameLocks noGrp="1"/>
          </p:cNvGraphicFramePr>
          <p:nvPr>
            <p:extLst>
              <p:ext uri="{D42A27DB-BD31-4B8C-83A1-F6EECF244321}">
                <p14:modId xmlns:p14="http://schemas.microsoft.com/office/powerpoint/2010/main" val="4219224459"/>
              </p:ext>
            </p:extLst>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err="1">
                          <a:solidFill>
                            <a:srgbClr val="002060"/>
                          </a:solidFill>
                          <a:latin typeface="Kruti Dev 010"/>
                          <a:ea typeface="Times New Roman"/>
                          <a:cs typeface="Arial"/>
                        </a:rPr>
                        <a:t>tM</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12333" name="Rectangle 8">
            <a:extLst>
              <a:ext uri="{FF2B5EF4-FFF2-40B4-BE49-F238E27FC236}">
                <a16:creationId xmlns:a16="http://schemas.microsoft.com/office/drawing/2014/main" id="{E5A486C7-787F-414E-968E-30DD0F2A10F3}"/>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04E3576-23D3-474A-ACD8-856CED1D174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35" name="Rectangle 2">
            <a:extLst>
              <a:ext uri="{FF2B5EF4-FFF2-40B4-BE49-F238E27FC236}">
                <a16:creationId xmlns:a16="http://schemas.microsoft.com/office/drawing/2014/main" id="{2B596F73-C190-4B27-930A-3113C13030D2}"/>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36" name="Rectangle 3">
            <a:extLst>
              <a:ext uri="{FF2B5EF4-FFF2-40B4-BE49-F238E27FC236}">
                <a16:creationId xmlns:a16="http://schemas.microsoft.com/office/drawing/2014/main" id="{B1E21B9D-0A58-4E6C-8203-FE27083A2B49}"/>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4" name="Straight Arrow Connector 13">
            <a:extLst>
              <a:ext uri="{FF2B5EF4-FFF2-40B4-BE49-F238E27FC236}">
                <a16:creationId xmlns:a16="http://schemas.microsoft.com/office/drawing/2014/main" id="{E6E6FCD8-A9C2-4D50-9772-20953F83ABE5}"/>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7CF24C-FA6B-43E4-A063-37FA66A56881}"/>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C08093-9D37-4426-8C79-57770DF1E8C0}"/>
              </a:ext>
            </a:extLst>
          </p:cNvPr>
          <p:cNvGraphicFramePr>
            <a:graphicFrameLocks noGrp="1"/>
          </p:cNvGraphicFramePr>
          <p:nvPr/>
        </p:nvGraphicFramePr>
        <p:xfrm>
          <a:off x="1524000" y="533400"/>
          <a:ext cx="9144000" cy="185898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1005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70" marB="45670">
                    <a:solidFill>
                      <a:srgbClr val="800080"/>
                    </a:solidFill>
                  </a:tcPr>
                </a:tc>
                <a:tc>
                  <a:txBody>
                    <a:bodyPr/>
                    <a:lstStyle/>
                    <a:p>
                      <a:pPr algn="l"/>
                      <a:endParaRPr lang="en-GB" sz="2200" dirty="0">
                        <a:solidFill>
                          <a:schemeClr val="tx1"/>
                        </a:solidFill>
                      </a:endParaRPr>
                    </a:p>
                  </a:txBody>
                  <a:tcPr marT="45670" marB="45670">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70" marB="45670">
                    <a:solidFill>
                      <a:schemeClr val="accent5">
                        <a:lumMod val="40000"/>
                        <a:lumOff val="60000"/>
                      </a:schemeClr>
                    </a:solidFill>
                  </a:tcPr>
                </a:tc>
                <a:extLst>
                  <a:ext uri="{0D108BD9-81ED-4DB2-BD59-A6C34878D82A}">
                    <a16:rowId xmlns:a16="http://schemas.microsoft.com/office/drawing/2014/main" val="10000"/>
                  </a:ext>
                </a:extLst>
              </a:tr>
              <a:tr h="426616">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marT="45670" marB="45670">
                    <a:solidFill>
                      <a:srgbClr val="800080"/>
                    </a:solidFill>
                  </a:tcPr>
                </a:tc>
                <a:tc>
                  <a:txBody>
                    <a:bodyPr/>
                    <a:lstStyle/>
                    <a:p>
                      <a:pPr algn="l"/>
                      <a:endParaRPr lang="en-GB" sz="2200" dirty="0">
                        <a:solidFill>
                          <a:schemeClr val="tx1"/>
                        </a:solidFill>
                      </a:endParaRPr>
                    </a:p>
                  </a:txBody>
                  <a:tcPr marT="45670" marB="45670">
                    <a:noFill/>
                  </a:tcPr>
                </a:tc>
                <a:tc>
                  <a:txBody>
                    <a:bodyPr/>
                    <a:lstStyle/>
                    <a:p>
                      <a:pPr algn="r"/>
                      <a:r>
                        <a:rPr lang="en-GB" sz="2000" dirty="0">
                          <a:solidFill>
                            <a:schemeClr val="tx1"/>
                          </a:solidFill>
                          <a:latin typeface="Arial" pitchFamily="34" charset="0"/>
                          <a:cs typeface="Arial" pitchFamily="34" charset="0"/>
                        </a:rPr>
                        <a:t>Physical Facility</a:t>
                      </a:r>
                    </a:p>
                  </a:txBody>
                  <a:tcPr marT="45670" marB="45670">
                    <a:solidFill>
                      <a:schemeClr val="accent5">
                        <a:lumMod val="40000"/>
                        <a:lumOff val="60000"/>
                      </a:schemeClr>
                    </a:solidFill>
                  </a:tcPr>
                </a:tc>
                <a:extLst>
                  <a:ext uri="{0D108BD9-81ED-4DB2-BD59-A6C34878D82A}">
                    <a16:rowId xmlns:a16="http://schemas.microsoft.com/office/drawing/2014/main" val="10001"/>
                  </a:ext>
                </a:extLst>
              </a:tr>
              <a:tr h="426616">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marT="45670" marB="45670">
                    <a:solidFill>
                      <a:srgbClr val="800080"/>
                    </a:solidFill>
                  </a:tcPr>
                </a:tc>
                <a:tc>
                  <a:txBody>
                    <a:bodyPr/>
                    <a:lstStyle/>
                    <a:p>
                      <a:pPr algn="l"/>
                      <a:endParaRPr lang="en-GB" sz="2200" dirty="0">
                        <a:solidFill>
                          <a:schemeClr val="tx1"/>
                        </a:solidFill>
                      </a:endParaRPr>
                    </a:p>
                  </a:txBody>
                  <a:tcPr marT="45670" marB="45670">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marT="45670" marB="45670">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Rectangle 7">
            <a:extLst>
              <a:ext uri="{FF2B5EF4-FFF2-40B4-BE49-F238E27FC236}">
                <a16:creationId xmlns:a16="http://schemas.microsoft.com/office/drawing/2014/main" id="{7F4D0D03-5E95-4889-8F63-726BBAEBDE23}"/>
              </a:ext>
            </a:extLst>
          </p:cNvPr>
          <p:cNvSpPr/>
          <p:nvPr/>
        </p:nvSpPr>
        <p:spPr>
          <a:xfrm>
            <a:off x="1600200" y="533400"/>
            <a:ext cx="53340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333" name="Title 1">
            <a:extLst>
              <a:ext uri="{FF2B5EF4-FFF2-40B4-BE49-F238E27FC236}">
                <a16:creationId xmlns:a16="http://schemas.microsoft.com/office/drawing/2014/main" id="{03DBACDC-1486-4372-9F17-EA910F8B77F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39A75FFE-2C29-4AF5-B254-3BDC35EA7ACC}"/>
              </a:ext>
            </a:extLst>
          </p:cNvPr>
          <p:cNvSpPr/>
          <p:nvPr/>
        </p:nvSpPr>
        <p:spPr>
          <a:xfrm>
            <a:off x="7310438" y="533400"/>
            <a:ext cx="32766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3335" name="Group 20">
            <a:extLst>
              <a:ext uri="{FF2B5EF4-FFF2-40B4-BE49-F238E27FC236}">
                <a16:creationId xmlns:a16="http://schemas.microsoft.com/office/drawing/2014/main" id="{9CDE0141-685B-4D71-B27D-7AA8DBB949EB}"/>
              </a:ext>
            </a:extLst>
          </p:cNvPr>
          <p:cNvGrpSpPr>
            <a:grpSpLocks/>
          </p:cNvGrpSpPr>
          <p:nvPr/>
        </p:nvGrpSpPr>
        <p:grpSpPr bwMode="auto">
          <a:xfrm>
            <a:off x="6172200" y="566738"/>
            <a:ext cx="1828800" cy="923925"/>
            <a:chOff x="4648200" y="762000"/>
            <a:chExt cx="1828800" cy="923586"/>
          </a:xfrm>
        </p:grpSpPr>
        <p:sp>
          <p:nvSpPr>
            <p:cNvPr id="13338" name="TextBox 26">
              <a:extLst>
                <a:ext uri="{FF2B5EF4-FFF2-40B4-BE49-F238E27FC236}">
                  <a16:creationId xmlns:a16="http://schemas.microsoft.com/office/drawing/2014/main" id="{A3F257E8-4CE4-4A78-98B2-265E44C88426}"/>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A53FC300-0610-4D67-8914-C5083B307C72}"/>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4DBBD4B1-B54D-45F8-A314-551104672EDD}"/>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3336" name="Rectangle 9">
            <a:extLst>
              <a:ext uri="{FF2B5EF4-FFF2-40B4-BE49-F238E27FC236}">
                <a16:creationId xmlns:a16="http://schemas.microsoft.com/office/drawing/2014/main" id="{023A3066-FCC4-4ADD-8464-BB6012478823}"/>
              </a:ext>
            </a:extLst>
          </p:cNvPr>
          <p:cNvSpPr>
            <a:spLocks noChangeArrowheads="1"/>
          </p:cNvSpPr>
          <p:nvPr/>
        </p:nvSpPr>
        <p:spPr bwMode="auto">
          <a:xfrm>
            <a:off x="7407275" y="5373688"/>
            <a:ext cx="2890838"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Body is </a:t>
            </a:r>
          </a:p>
          <a:p>
            <a:pPr eaLnBrk="1" hangingPunct="1"/>
            <a:r>
              <a:rPr lang="en-US" altLang="en-US" b="1">
                <a:solidFill>
                  <a:schemeClr val="bg1"/>
                </a:solidFill>
                <a:cs typeface="Arial" panose="020B0604020202020204" pitchFamily="34" charset="0"/>
              </a:rPr>
              <a:t>an instrument of the Self</a:t>
            </a:r>
          </a:p>
        </p:txBody>
      </p:sp>
      <p:sp>
        <p:nvSpPr>
          <p:cNvPr id="13337" name="Rectangle 9">
            <a:extLst>
              <a:ext uri="{FF2B5EF4-FFF2-40B4-BE49-F238E27FC236}">
                <a16:creationId xmlns:a16="http://schemas.microsoft.com/office/drawing/2014/main" id="{091EB20D-D184-4EEE-8117-9E99E6CE3BA4}"/>
              </a:ext>
            </a:extLst>
          </p:cNvPr>
          <p:cNvSpPr>
            <a:spLocks noChangeArrowheads="1"/>
          </p:cNvSpPr>
          <p:nvPr/>
        </p:nvSpPr>
        <p:spPr bwMode="auto">
          <a:xfrm>
            <a:off x="1676400" y="5410200"/>
            <a:ext cx="5181600" cy="6159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Self is central to human existence</a:t>
            </a:r>
          </a:p>
          <a:p>
            <a:pPr eaLnBrk="1" hangingPunct="1"/>
            <a:endParaRPr lang="en-US" altLang="en-US" sz="1600" b="1">
              <a:solidFill>
                <a:schemeClr val="bg1"/>
              </a:solidFill>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F9AE9E-B58C-4022-9976-89DB421D754B}"/>
              </a:ext>
            </a:extLst>
          </p:cNvPr>
          <p:cNvGraphicFramePr>
            <a:graphicFrameLocks noGrp="1"/>
          </p:cNvGraphicFramePr>
          <p:nvPr/>
        </p:nvGraphicFramePr>
        <p:xfrm>
          <a:off x="1524000" y="533400"/>
          <a:ext cx="9144000" cy="33830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1005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692" marB="45692">
                    <a:solidFill>
                      <a:srgbClr val="800080"/>
                    </a:solidFill>
                  </a:tcPr>
                </a:tc>
                <a:tc>
                  <a:txBody>
                    <a:bodyPr/>
                    <a:lstStyle/>
                    <a:p>
                      <a:pPr algn="l"/>
                      <a:endParaRPr lang="en-GB" sz="2200" dirty="0">
                        <a:solidFill>
                          <a:schemeClr val="tx1"/>
                        </a:solidFill>
                      </a:endParaRPr>
                    </a:p>
                  </a:txBody>
                  <a:tcPr marT="45692" marB="45692">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692" marB="45692">
                    <a:solidFill>
                      <a:schemeClr val="accent5">
                        <a:lumMod val="40000"/>
                        <a:lumOff val="60000"/>
                      </a:schemeClr>
                    </a:solidFill>
                  </a:tcPr>
                </a:tc>
                <a:extLst>
                  <a:ext uri="{0D108BD9-81ED-4DB2-BD59-A6C34878D82A}">
                    <a16:rowId xmlns:a16="http://schemas.microsoft.com/office/drawing/2014/main" val="10000"/>
                  </a:ext>
                </a:extLst>
              </a:tr>
              <a:tr h="426659">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marT="45692" marB="45692">
                    <a:solidFill>
                      <a:srgbClr val="800080"/>
                    </a:solidFill>
                  </a:tcPr>
                </a:tc>
                <a:tc>
                  <a:txBody>
                    <a:bodyPr/>
                    <a:lstStyle/>
                    <a:p>
                      <a:pPr algn="l"/>
                      <a:endParaRPr lang="en-GB" sz="2200" dirty="0">
                        <a:solidFill>
                          <a:schemeClr val="tx1"/>
                        </a:solidFill>
                      </a:endParaRPr>
                    </a:p>
                  </a:txBody>
                  <a:tcPr marT="45692" marB="45692">
                    <a:noFill/>
                  </a:tcPr>
                </a:tc>
                <a:tc>
                  <a:txBody>
                    <a:bodyPr/>
                    <a:lstStyle/>
                    <a:p>
                      <a:pPr algn="r"/>
                      <a:r>
                        <a:rPr lang="en-GB" sz="2000" dirty="0">
                          <a:solidFill>
                            <a:schemeClr val="tx1"/>
                          </a:solidFill>
                          <a:latin typeface="Arial" pitchFamily="34" charset="0"/>
                          <a:cs typeface="Arial" pitchFamily="34" charset="0"/>
                        </a:rPr>
                        <a:t>Physical Facility</a:t>
                      </a:r>
                    </a:p>
                  </a:txBody>
                  <a:tcPr marT="45692" marB="45692">
                    <a:solidFill>
                      <a:schemeClr val="accent5">
                        <a:lumMod val="40000"/>
                        <a:lumOff val="60000"/>
                      </a:schemeClr>
                    </a:solidFill>
                  </a:tcPr>
                </a:tc>
                <a:extLst>
                  <a:ext uri="{0D108BD9-81ED-4DB2-BD59-A6C34878D82A}">
                    <a16:rowId xmlns:a16="http://schemas.microsoft.com/office/drawing/2014/main" val="10001"/>
                  </a:ext>
                </a:extLst>
              </a:tr>
              <a:tr h="426659">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marT="45692" marB="45692">
                    <a:solidFill>
                      <a:srgbClr val="800080"/>
                    </a:solidFill>
                  </a:tcPr>
                </a:tc>
                <a:tc>
                  <a:txBody>
                    <a:bodyPr/>
                    <a:lstStyle/>
                    <a:p>
                      <a:pPr algn="l"/>
                      <a:endParaRPr lang="en-GB" sz="2200" dirty="0">
                        <a:solidFill>
                          <a:schemeClr val="tx1"/>
                        </a:solidFill>
                      </a:endParaRPr>
                    </a:p>
                  </a:txBody>
                  <a:tcPr marT="45692" marB="45692">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marT="45692" marB="45692">
                    <a:solidFill>
                      <a:schemeClr val="accent5">
                        <a:lumMod val="40000"/>
                        <a:lumOff val="60000"/>
                      </a:schemeClr>
                    </a:solidFill>
                  </a:tcPr>
                </a:tc>
                <a:extLst>
                  <a:ext uri="{0D108BD9-81ED-4DB2-BD59-A6C34878D82A}">
                    <a16:rowId xmlns:a16="http://schemas.microsoft.com/office/drawing/2014/main" val="10002"/>
                  </a:ext>
                </a:extLst>
              </a:tr>
              <a:tr h="518098">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692" marB="45692">
                    <a:solidFill>
                      <a:srgbClr val="800080"/>
                    </a:solidFill>
                  </a:tcPr>
                </a:tc>
                <a:tc>
                  <a:txBody>
                    <a:bodyPr/>
                    <a:lstStyle/>
                    <a:p>
                      <a:pPr algn="l"/>
                      <a:endParaRPr lang="en-GB" sz="2200" dirty="0">
                        <a:solidFill>
                          <a:schemeClr val="tx1"/>
                        </a:solidFill>
                      </a:endParaRPr>
                    </a:p>
                  </a:txBody>
                  <a:tcPr marT="45692" marB="45692">
                    <a:noFill/>
                  </a:tcPr>
                </a:tc>
                <a:tc>
                  <a:txBody>
                    <a:bodyPr/>
                    <a:lstStyle/>
                    <a:p>
                      <a:pPr algn="l"/>
                      <a:endParaRPr lang="en-US" sz="1100" b="1" dirty="0">
                        <a:solidFill>
                          <a:schemeClr val="tx1"/>
                        </a:solidFill>
                        <a:latin typeface="Arial" pitchFamily="34" charset="0"/>
                        <a:cs typeface="Arial" pitchFamily="34" charset="0"/>
                      </a:endParaRPr>
                    </a:p>
                  </a:txBody>
                  <a:tcPr marT="45692" marB="45692">
                    <a:solidFill>
                      <a:schemeClr val="accent5">
                        <a:lumMod val="40000"/>
                        <a:lumOff val="60000"/>
                      </a:schemeClr>
                    </a:solidFill>
                  </a:tcPr>
                </a:tc>
                <a:extLst>
                  <a:ext uri="{0D108BD9-81ED-4DB2-BD59-A6C34878D82A}">
                    <a16:rowId xmlns:a16="http://schemas.microsoft.com/office/drawing/2014/main" val="10003"/>
                  </a:ext>
                </a:extLst>
              </a:tr>
              <a:tr h="1005773">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692" marB="45692">
                    <a:solidFill>
                      <a:srgbClr val="800080"/>
                    </a:solidFill>
                  </a:tcPr>
                </a:tc>
                <a:tc>
                  <a:txBody>
                    <a:bodyPr/>
                    <a:lstStyle/>
                    <a:p>
                      <a:pPr algn="l"/>
                      <a:endParaRPr lang="en-GB" sz="2200" dirty="0">
                        <a:solidFill>
                          <a:schemeClr val="tx1"/>
                        </a:solidFill>
                      </a:endParaRPr>
                    </a:p>
                  </a:txBody>
                  <a:tcPr marT="45692" marB="45692">
                    <a:noFill/>
                  </a:tcPr>
                </a:tc>
                <a:tc>
                  <a:txBody>
                    <a:bodyPr/>
                    <a:lstStyle/>
                    <a:p>
                      <a:pPr algn="l"/>
                      <a:endParaRPr lang="en-GB" sz="2000" dirty="0">
                        <a:solidFill>
                          <a:schemeClr val="tx1"/>
                        </a:solidFill>
                        <a:latin typeface="Arial" pitchFamily="34" charset="0"/>
                        <a:cs typeface="Arial" pitchFamily="34" charset="0"/>
                      </a:endParaRPr>
                    </a:p>
                  </a:txBody>
                  <a:tcPr marT="45692" marB="45692">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ADBAA2CD-0473-4716-BE0C-7C50B4888661}"/>
              </a:ext>
            </a:extLst>
          </p:cNvPr>
          <p:cNvSpPr/>
          <p:nvPr/>
        </p:nvSpPr>
        <p:spPr>
          <a:xfrm>
            <a:off x="1600200" y="533400"/>
            <a:ext cx="53340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365" name="Title 1">
            <a:extLst>
              <a:ext uri="{FF2B5EF4-FFF2-40B4-BE49-F238E27FC236}">
                <a16:creationId xmlns:a16="http://schemas.microsoft.com/office/drawing/2014/main" id="{276BDB2E-65CF-42A4-8311-002FE596506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6676E431-8974-4362-BF82-E2B1CA59E7BE}"/>
              </a:ext>
            </a:extLst>
          </p:cNvPr>
          <p:cNvSpPr/>
          <p:nvPr/>
        </p:nvSpPr>
        <p:spPr>
          <a:xfrm>
            <a:off x="7310438" y="533400"/>
            <a:ext cx="32766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14367" name="Group 20">
            <a:extLst>
              <a:ext uri="{FF2B5EF4-FFF2-40B4-BE49-F238E27FC236}">
                <a16:creationId xmlns:a16="http://schemas.microsoft.com/office/drawing/2014/main" id="{B65C8D4C-0DEB-4E61-A0E0-B4C31EB65D44}"/>
              </a:ext>
            </a:extLst>
          </p:cNvPr>
          <p:cNvGrpSpPr>
            <a:grpSpLocks/>
          </p:cNvGrpSpPr>
          <p:nvPr/>
        </p:nvGrpSpPr>
        <p:grpSpPr bwMode="auto">
          <a:xfrm>
            <a:off x="6172200" y="566738"/>
            <a:ext cx="1828800" cy="923925"/>
            <a:chOff x="4648200" y="762000"/>
            <a:chExt cx="1828800" cy="923586"/>
          </a:xfrm>
        </p:grpSpPr>
        <p:sp>
          <p:nvSpPr>
            <p:cNvPr id="14370" name="TextBox 26">
              <a:extLst>
                <a:ext uri="{FF2B5EF4-FFF2-40B4-BE49-F238E27FC236}">
                  <a16:creationId xmlns:a16="http://schemas.microsoft.com/office/drawing/2014/main" id="{F62D476F-80F3-4A18-9245-5572D8704D88}"/>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8DC47176-98CD-49D9-83F4-C718C1D1207B}"/>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B97A5ADB-2919-4C27-9937-427242DC9EB9}"/>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4368" name="Rectangle 9">
            <a:extLst>
              <a:ext uri="{FF2B5EF4-FFF2-40B4-BE49-F238E27FC236}">
                <a16:creationId xmlns:a16="http://schemas.microsoft.com/office/drawing/2014/main" id="{250BE133-B55A-4770-B47B-B15AD6EFFD11}"/>
              </a:ext>
            </a:extLst>
          </p:cNvPr>
          <p:cNvSpPr>
            <a:spLocks noChangeArrowheads="1"/>
          </p:cNvSpPr>
          <p:nvPr/>
        </p:nvSpPr>
        <p:spPr bwMode="auto">
          <a:xfrm>
            <a:off x="7407275" y="5373688"/>
            <a:ext cx="2890838"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Body is </a:t>
            </a:r>
          </a:p>
          <a:p>
            <a:pPr eaLnBrk="1" hangingPunct="1"/>
            <a:r>
              <a:rPr lang="en-US" altLang="en-US" b="1">
                <a:solidFill>
                  <a:schemeClr val="bg1"/>
                </a:solidFill>
                <a:cs typeface="Arial" panose="020B0604020202020204" pitchFamily="34" charset="0"/>
              </a:rPr>
              <a:t>an instrument of the Self</a:t>
            </a:r>
          </a:p>
        </p:txBody>
      </p:sp>
      <p:sp>
        <p:nvSpPr>
          <p:cNvPr id="14369" name="Rectangle 9">
            <a:extLst>
              <a:ext uri="{FF2B5EF4-FFF2-40B4-BE49-F238E27FC236}">
                <a16:creationId xmlns:a16="http://schemas.microsoft.com/office/drawing/2014/main" id="{F12848AD-1972-4BFD-82A2-A1DFD8681288}"/>
              </a:ext>
            </a:extLst>
          </p:cNvPr>
          <p:cNvSpPr>
            <a:spLocks noChangeArrowheads="1"/>
          </p:cNvSpPr>
          <p:nvPr/>
        </p:nvSpPr>
        <p:spPr bwMode="auto">
          <a:xfrm>
            <a:off x="1676400" y="5410200"/>
            <a:ext cx="5181600" cy="6159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Self is central to human existence</a:t>
            </a:r>
          </a:p>
          <a:p>
            <a:pPr eaLnBrk="1" hangingPunct="1"/>
            <a:endParaRPr lang="en-US" altLang="en-US" sz="1600" b="1">
              <a:solidFill>
                <a:schemeClr val="bg1"/>
              </a:solidFill>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6EA9E3-A630-47B6-AD6B-6B6F1D497A31}"/>
              </a:ext>
            </a:extLst>
          </p:cNvPr>
          <p:cNvGraphicFramePr>
            <a:graphicFrameLocks noGrp="1"/>
          </p:cNvGraphicFramePr>
          <p:nvPr>
            <p:extLst>
              <p:ext uri="{D42A27DB-BD31-4B8C-83A1-F6EECF244321}">
                <p14:modId xmlns:p14="http://schemas.microsoft.com/office/powerpoint/2010/main" val="3283390798"/>
              </p:ext>
            </p:extLst>
          </p:nvPr>
        </p:nvGraphicFramePr>
        <p:xfrm>
          <a:off x="1524000" y="533400"/>
          <a:ext cx="9144000" cy="37338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r h="228600">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GB" sz="2000" dirty="0">
                          <a:solidFill>
                            <a:schemeClr val="tx1"/>
                          </a:solidFill>
                          <a:latin typeface="Arial" pitchFamily="34" charset="0"/>
                          <a:cs typeface="Arial" pitchFamily="34" charset="0"/>
                        </a:rPr>
                        <a:t>Physical Facility</a:t>
                      </a:r>
                    </a:p>
                  </a:txBody>
                  <a:tcPr>
                    <a:solidFill>
                      <a:schemeClr val="accent5">
                        <a:lumMod val="40000"/>
                        <a:lumOff val="60000"/>
                      </a:schemeClr>
                    </a:solidFill>
                  </a:tcPr>
                </a:tc>
                <a:extLst>
                  <a:ext uri="{0D108BD9-81ED-4DB2-BD59-A6C34878D82A}">
                    <a16:rowId xmlns:a16="http://schemas.microsoft.com/office/drawing/2014/main" val="10001"/>
                  </a:ext>
                </a:extLst>
              </a:tr>
              <a:tr h="228600">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2"/>
                  </a:ext>
                </a:extLst>
              </a:tr>
              <a:tr h="228600">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Health</a:t>
                      </a:r>
                      <a:endParaRPr lang="en-GB" sz="2000" b="1"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3"/>
                  </a:ext>
                </a:extLst>
              </a:tr>
              <a:tr h="228600">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r>
                        <a:rPr lang="en-US" sz="2000" dirty="0">
                          <a:solidFill>
                            <a:schemeClr val="tx1"/>
                          </a:solidFill>
                          <a:latin typeface="Arial" pitchFamily="34" charset="0"/>
                          <a:cs typeface="Arial" pitchFamily="34" charset="0"/>
                        </a:rPr>
                        <a:t>1. Body acts according to the Self</a:t>
                      </a:r>
                    </a:p>
                    <a:p>
                      <a:pPr algn="l"/>
                      <a:r>
                        <a:rPr lang="en-US" sz="2000" dirty="0">
                          <a:solidFill>
                            <a:schemeClr val="tx1"/>
                          </a:solidFill>
                          <a:latin typeface="Arial" pitchFamily="34" charset="0"/>
                          <a:cs typeface="Arial" pitchFamily="34" charset="0"/>
                        </a:rPr>
                        <a:t>2. Parts of the body are in</a:t>
                      </a:r>
                    </a:p>
                    <a:p>
                      <a:pPr algn="l"/>
                      <a:r>
                        <a:rPr lang="en-US" sz="2000" dirty="0">
                          <a:solidFill>
                            <a:schemeClr val="tx1"/>
                          </a:solidFill>
                          <a:latin typeface="Arial" pitchFamily="34" charset="0"/>
                          <a:cs typeface="Arial" pitchFamily="34" charset="0"/>
                        </a:rPr>
                        <a:t>    harmony (in order)</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92C92307-E35C-44DD-B4D5-24A8F3BEF6DD}"/>
              </a:ext>
            </a:extLst>
          </p:cNvPr>
          <p:cNvSpPr/>
          <p:nvPr/>
        </p:nvSpPr>
        <p:spPr>
          <a:xfrm>
            <a:off x="1600200" y="533400"/>
            <a:ext cx="53340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5389" name="Title 1">
            <a:extLst>
              <a:ext uri="{FF2B5EF4-FFF2-40B4-BE49-F238E27FC236}">
                <a16:creationId xmlns:a16="http://schemas.microsoft.com/office/drawing/2014/main" id="{E02BA189-E58A-4CA7-AE32-8AE27349749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2837F5BF-368B-4030-AC52-398ABBD944BB}"/>
              </a:ext>
            </a:extLst>
          </p:cNvPr>
          <p:cNvSpPr/>
          <p:nvPr/>
        </p:nvSpPr>
        <p:spPr>
          <a:xfrm>
            <a:off x="7310438" y="533400"/>
            <a:ext cx="32766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15391" name="Group 20">
            <a:extLst>
              <a:ext uri="{FF2B5EF4-FFF2-40B4-BE49-F238E27FC236}">
                <a16:creationId xmlns:a16="http://schemas.microsoft.com/office/drawing/2014/main" id="{26A61D38-4A5B-4E67-A1EC-DE794C87652F}"/>
              </a:ext>
            </a:extLst>
          </p:cNvPr>
          <p:cNvGrpSpPr>
            <a:grpSpLocks/>
          </p:cNvGrpSpPr>
          <p:nvPr/>
        </p:nvGrpSpPr>
        <p:grpSpPr bwMode="auto">
          <a:xfrm>
            <a:off x="6172200" y="566738"/>
            <a:ext cx="1828800" cy="923925"/>
            <a:chOff x="4648200" y="762000"/>
            <a:chExt cx="1828800" cy="923586"/>
          </a:xfrm>
        </p:grpSpPr>
        <p:sp>
          <p:nvSpPr>
            <p:cNvPr id="15398" name="TextBox 26">
              <a:extLst>
                <a:ext uri="{FF2B5EF4-FFF2-40B4-BE49-F238E27FC236}">
                  <a16:creationId xmlns:a16="http://schemas.microsoft.com/office/drawing/2014/main" id="{3EE0B082-85FD-4F1B-AF17-CEE3A23A61AB}"/>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INFORMATION</a:t>
              </a:r>
            </a:p>
            <a:p>
              <a:pPr eaLnBrk="1" hangingPunct="1"/>
              <a:endParaRPr lang="en-US" altLang="en-US">
                <a:solidFill>
                  <a:srgbClr val="000000"/>
                </a:solidFill>
              </a:endParaRPr>
            </a:p>
            <a:p>
              <a:pPr eaLnBrk="1" hangingPunct="1"/>
              <a:endParaRPr lang="en-US" altLang="en-US">
                <a:solidFill>
                  <a:srgbClr val="000000"/>
                </a:solidFill>
              </a:endParaRPr>
            </a:p>
          </p:txBody>
        </p:sp>
        <p:sp>
          <p:nvSpPr>
            <p:cNvPr id="26" name="Left Arrow 25">
              <a:extLst>
                <a:ext uri="{FF2B5EF4-FFF2-40B4-BE49-F238E27FC236}">
                  <a16:creationId xmlns:a16="http://schemas.microsoft.com/office/drawing/2014/main" id="{4581AF56-F262-41DE-93D6-B1D85F93E92E}"/>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solidFill>
                    <a:prstClr val="black"/>
                  </a:solidFill>
                </a:rPr>
                <a:t>Sensation</a:t>
              </a:r>
            </a:p>
          </p:txBody>
        </p:sp>
        <p:sp>
          <p:nvSpPr>
            <p:cNvPr id="28" name="Right Arrow 27">
              <a:extLst>
                <a:ext uri="{FF2B5EF4-FFF2-40B4-BE49-F238E27FC236}">
                  <a16:creationId xmlns:a16="http://schemas.microsoft.com/office/drawing/2014/main" id="{804A85FE-E166-4D02-A843-AA84DA306776}"/>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prstClr val="black"/>
                  </a:solidFill>
                </a:rPr>
                <a:t>Instruction</a:t>
              </a:r>
            </a:p>
          </p:txBody>
        </p:sp>
      </p:grpSp>
      <p:sp>
        <p:nvSpPr>
          <p:cNvPr id="16" name="Right Arrow 15">
            <a:extLst>
              <a:ext uri="{FF2B5EF4-FFF2-40B4-BE49-F238E27FC236}">
                <a16:creationId xmlns:a16="http://schemas.microsoft.com/office/drawing/2014/main" id="{86DEBB6A-49C8-4B38-940B-FAE5BD0C3C31}"/>
              </a:ext>
            </a:extLst>
          </p:cNvPr>
          <p:cNvSpPr/>
          <p:nvPr/>
        </p:nvSpPr>
        <p:spPr bwMode="auto">
          <a:xfrm>
            <a:off x="6989763" y="2743200"/>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sp>
        <p:nvSpPr>
          <p:cNvPr id="15393" name="Rectangle 9">
            <a:extLst>
              <a:ext uri="{FF2B5EF4-FFF2-40B4-BE49-F238E27FC236}">
                <a16:creationId xmlns:a16="http://schemas.microsoft.com/office/drawing/2014/main" id="{5AB3A096-815A-4726-815D-067C67BBEBF4}"/>
              </a:ext>
            </a:extLst>
          </p:cNvPr>
          <p:cNvSpPr>
            <a:spLocks noChangeArrowheads="1"/>
          </p:cNvSpPr>
          <p:nvPr/>
        </p:nvSpPr>
        <p:spPr bwMode="auto">
          <a:xfrm>
            <a:off x="7407275" y="5373688"/>
            <a:ext cx="2890838"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Body is </a:t>
            </a:r>
          </a:p>
          <a:p>
            <a:pPr eaLnBrk="1" hangingPunct="1"/>
            <a:r>
              <a:rPr lang="en-US" altLang="en-US" b="1">
                <a:solidFill>
                  <a:schemeClr val="bg1"/>
                </a:solidFill>
                <a:cs typeface="Arial" panose="020B0604020202020204" pitchFamily="34" charset="0"/>
              </a:rPr>
              <a:t>an instrument of the Self</a:t>
            </a:r>
          </a:p>
        </p:txBody>
      </p:sp>
      <p:sp>
        <p:nvSpPr>
          <p:cNvPr id="15394" name="Rectangle 9">
            <a:extLst>
              <a:ext uri="{FF2B5EF4-FFF2-40B4-BE49-F238E27FC236}">
                <a16:creationId xmlns:a16="http://schemas.microsoft.com/office/drawing/2014/main" id="{75225CF5-2A0D-4FB8-9D9A-061D47E3AC1A}"/>
              </a:ext>
            </a:extLst>
          </p:cNvPr>
          <p:cNvSpPr>
            <a:spLocks noChangeArrowheads="1"/>
          </p:cNvSpPr>
          <p:nvPr/>
        </p:nvSpPr>
        <p:spPr bwMode="auto">
          <a:xfrm>
            <a:off x="1676400" y="5410200"/>
            <a:ext cx="5181600" cy="6159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Self is central to human existence</a:t>
            </a:r>
          </a:p>
          <a:p>
            <a:pPr eaLnBrk="1" hangingPunct="1"/>
            <a:endParaRPr lang="en-US" altLang="en-US" sz="1600" b="1">
              <a:solidFill>
                <a:schemeClr val="bg1"/>
              </a:solidFill>
              <a:cs typeface="Arial" panose="020B0604020202020204" pitchFamily="34" charset="0"/>
            </a:endParaRPr>
          </a:p>
        </p:txBody>
      </p:sp>
      <p:sp>
        <p:nvSpPr>
          <p:cNvPr id="18" name="Rectangle 9">
            <a:extLst>
              <a:ext uri="{FF2B5EF4-FFF2-40B4-BE49-F238E27FC236}">
                <a16:creationId xmlns:a16="http://schemas.microsoft.com/office/drawing/2014/main" id="{3238CF29-6451-4E3A-B6BC-771C20B3CB8E}"/>
              </a:ext>
            </a:extLst>
          </p:cNvPr>
          <p:cNvSpPr>
            <a:spLocks noChangeArrowheads="1"/>
          </p:cNvSpPr>
          <p:nvPr/>
        </p:nvSpPr>
        <p:spPr bwMode="auto">
          <a:xfrm>
            <a:off x="1539876" y="5075238"/>
            <a:ext cx="9096375" cy="147796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b="1" dirty="0">
                <a:solidFill>
                  <a:prstClr val="white"/>
                </a:solidFill>
                <a:cs typeface="Arial" panose="020B0604020202020204" pitchFamily="34" charset="0"/>
              </a:rPr>
              <a:t>Physical Facility is required to fulfill the responsibility of the Self toward the Body</a:t>
            </a:r>
          </a:p>
          <a:p>
            <a:pPr algn="ctr" eaLnBrk="1" hangingPunct="1">
              <a:defRPr/>
            </a:pPr>
            <a:r>
              <a:rPr lang="en-US" altLang="en-US" b="1" dirty="0">
                <a:solidFill>
                  <a:prstClr val="white"/>
                </a:solidFill>
                <a:cs typeface="Arial" panose="020B0604020202020204" pitchFamily="34" charset="0"/>
              </a:rPr>
              <a:t>(to keep the Body in harmony, in</a:t>
            </a:r>
            <a:r>
              <a:rPr lang="en-US" altLang="en-US" b="1" dirty="0">
                <a:solidFill>
                  <a:srgbClr val="002060"/>
                </a:solidFill>
                <a:cs typeface="Arial" panose="020B0604020202020204" pitchFamily="34" charset="0"/>
              </a:rPr>
              <a:t> </a:t>
            </a:r>
            <a:r>
              <a:rPr lang="en-US" altLang="en-US" b="1" dirty="0">
                <a:solidFill>
                  <a:prstClr val="white"/>
                </a:solidFill>
                <a:cs typeface="Arial" panose="020B0604020202020204" pitchFamily="34" charset="0"/>
              </a:rPr>
              <a:t>good health)</a:t>
            </a:r>
          </a:p>
          <a:p>
            <a:pPr algn="ctr" eaLnBrk="1" hangingPunct="1">
              <a:defRPr/>
            </a:pPr>
            <a:r>
              <a:rPr lang="en-US" altLang="en-US" b="1" dirty="0">
                <a:solidFill>
                  <a:prstClr val="white"/>
                </a:solidFill>
                <a:cs typeface="Arial" panose="020B0604020202020204" pitchFamily="34" charset="0"/>
              </a:rPr>
              <a:t>– for nurturing, protection and right </a:t>
            </a:r>
            <a:r>
              <a:rPr lang="en-US" altLang="en-US" b="1" dirty="0" err="1">
                <a:solidFill>
                  <a:prstClr val="white"/>
                </a:solidFill>
                <a:cs typeface="Arial" panose="020B0604020202020204" pitchFamily="34" charset="0"/>
              </a:rPr>
              <a:t>utilisation</a:t>
            </a:r>
            <a:r>
              <a:rPr lang="en-US" altLang="en-US" b="1" dirty="0">
                <a:solidFill>
                  <a:prstClr val="white"/>
                </a:solidFill>
                <a:cs typeface="Arial" panose="020B0604020202020204" pitchFamily="34" charset="0"/>
              </a:rPr>
              <a:t> of the body</a:t>
            </a:r>
          </a:p>
          <a:p>
            <a:pPr algn="ctr" eaLnBrk="1" hangingPunct="1">
              <a:defRPr/>
            </a:pPr>
            <a:endParaRPr lang="en-US" altLang="en-US" b="1" dirty="0">
              <a:solidFill>
                <a:prstClr val="white"/>
              </a:solidFill>
              <a:cs typeface="Arial" panose="020B0604020202020204" pitchFamily="34" charset="0"/>
            </a:endParaRPr>
          </a:p>
          <a:p>
            <a:pPr algn="ctr" eaLnBrk="1" hangingPunct="1">
              <a:defRPr/>
            </a:pPr>
            <a:r>
              <a:rPr lang="en-US" altLang="en-US" b="1" dirty="0">
                <a:solidFill>
                  <a:prstClr val="white"/>
                </a:solidFill>
                <a:cs typeface="Arial" panose="020B0604020202020204" pitchFamily="34" charset="0"/>
                <a:sym typeface="Wingdings" panose="05000000000000000000" pitchFamily="2" charset="2"/>
              </a:rPr>
              <a:t>The required physical facility can be id</a:t>
            </a:r>
            <a:r>
              <a:rPr lang="en-US" altLang="en-US" b="1" dirty="0">
                <a:solidFill>
                  <a:prstClr val="white"/>
                </a:solidFill>
                <a:cs typeface="Arial" panose="020B0604020202020204" pitchFamily="34" charset="0"/>
              </a:rPr>
              <a:t>entified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CF424D-26B6-48B7-AD93-0AEE9908F8C7}"/>
              </a:ext>
            </a:extLst>
          </p:cNvPr>
          <p:cNvGraphicFramePr>
            <a:graphicFrameLocks noGrp="1"/>
          </p:cNvGraphicFramePr>
          <p:nvPr>
            <p:extLst>
              <p:ext uri="{D42A27DB-BD31-4B8C-83A1-F6EECF244321}">
                <p14:modId xmlns:p14="http://schemas.microsoft.com/office/powerpoint/2010/main" val="2091275451"/>
              </p:ext>
            </p:extLst>
          </p:nvPr>
        </p:nvGraphicFramePr>
        <p:xfrm>
          <a:off x="1524000" y="533400"/>
          <a:ext cx="9144000" cy="4160763"/>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1005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marT="45724" marB="45724">
                    <a:solidFill>
                      <a:schemeClr val="accent5">
                        <a:lumMod val="40000"/>
                        <a:lumOff val="60000"/>
                      </a:schemeClr>
                    </a:solidFill>
                  </a:tcPr>
                </a:tc>
                <a:extLst>
                  <a:ext uri="{0D108BD9-81ED-4DB2-BD59-A6C34878D82A}">
                    <a16:rowId xmlns:a16="http://schemas.microsoft.com/office/drawing/2014/main" val="10000"/>
                  </a:ext>
                </a:extLst>
              </a:tr>
              <a:tr h="426755">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r"/>
                      <a:r>
                        <a:rPr lang="en-GB" sz="2000" dirty="0">
                          <a:solidFill>
                            <a:schemeClr val="tx1"/>
                          </a:solidFill>
                          <a:latin typeface="Arial" pitchFamily="34" charset="0"/>
                          <a:cs typeface="Arial" pitchFamily="34" charset="0"/>
                        </a:rPr>
                        <a:t>Physical Facility</a:t>
                      </a:r>
                    </a:p>
                  </a:txBody>
                  <a:tcPr marT="45724" marB="45724">
                    <a:solidFill>
                      <a:schemeClr val="accent5">
                        <a:lumMod val="40000"/>
                        <a:lumOff val="60000"/>
                      </a:schemeClr>
                    </a:solidFill>
                  </a:tcPr>
                </a:tc>
                <a:extLst>
                  <a:ext uri="{0D108BD9-81ED-4DB2-BD59-A6C34878D82A}">
                    <a16:rowId xmlns:a16="http://schemas.microsoft.com/office/drawing/2014/main" val="10001"/>
                  </a:ext>
                </a:extLst>
              </a:tr>
              <a:tr h="426755">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marT="45724" marB="45724">
                    <a:solidFill>
                      <a:schemeClr val="accent5">
                        <a:lumMod val="40000"/>
                        <a:lumOff val="60000"/>
                      </a:schemeClr>
                    </a:solidFill>
                  </a:tcPr>
                </a:tc>
                <a:extLst>
                  <a:ext uri="{0D108BD9-81ED-4DB2-BD59-A6C34878D82A}">
                    <a16:rowId xmlns:a16="http://schemas.microsoft.com/office/drawing/2014/main" val="10002"/>
                  </a:ext>
                </a:extLst>
              </a:tr>
              <a:tr h="563927">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Health</a:t>
                      </a:r>
                      <a:endParaRPr lang="en-GB" sz="2000" b="1" dirty="0">
                        <a:solidFill>
                          <a:schemeClr val="tx1"/>
                        </a:solidFill>
                        <a:latin typeface="Arial" pitchFamily="34" charset="0"/>
                        <a:cs typeface="Arial" pitchFamily="34" charset="0"/>
                      </a:endParaRPr>
                    </a:p>
                  </a:txBody>
                  <a:tcPr marT="45724" marB="45724">
                    <a:solidFill>
                      <a:schemeClr val="accent5">
                        <a:lumMod val="40000"/>
                        <a:lumOff val="60000"/>
                      </a:schemeClr>
                    </a:solidFill>
                  </a:tcPr>
                </a:tc>
                <a:extLst>
                  <a:ext uri="{0D108BD9-81ED-4DB2-BD59-A6C34878D82A}">
                    <a16:rowId xmlns:a16="http://schemas.microsoft.com/office/drawing/2014/main" val="10003"/>
                  </a:ext>
                </a:extLst>
              </a:tr>
              <a:tr h="1005923">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l"/>
                      <a:r>
                        <a:rPr lang="en-US" sz="2000" dirty="0">
                          <a:solidFill>
                            <a:schemeClr val="tx1"/>
                          </a:solidFill>
                          <a:latin typeface="Arial" pitchFamily="34" charset="0"/>
                          <a:cs typeface="Arial" pitchFamily="34" charset="0"/>
                        </a:rPr>
                        <a:t>1. Body acts according to  the Self</a:t>
                      </a:r>
                    </a:p>
                    <a:p>
                      <a:pPr algn="l"/>
                      <a:r>
                        <a:rPr lang="en-US" sz="2000" dirty="0">
                          <a:solidFill>
                            <a:schemeClr val="tx1"/>
                          </a:solidFill>
                          <a:latin typeface="Arial" pitchFamily="34" charset="0"/>
                          <a:cs typeface="Arial" pitchFamily="34" charset="0"/>
                        </a:rPr>
                        <a:t>2. Parts of the body are in</a:t>
                      </a:r>
                    </a:p>
                    <a:p>
                      <a:pPr algn="l"/>
                      <a:r>
                        <a:rPr lang="en-US" sz="2000" dirty="0">
                          <a:solidFill>
                            <a:schemeClr val="tx1"/>
                          </a:solidFill>
                          <a:latin typeface="Arial" pitchFamily="34" charset="0"/>
                          <a:cs typeface="Arial" pitchFamily="34" charset="0"/>
                        </a:rPr>
                        <a:t>    harmony (in order)</a:t>
                      </a:r>
                      <a:endParaRPr lang="en-GB" sz="2000" dirty="0">
                        <a:solidFill>
                          <a:schemeClr val="tx1"/>
                        </a:solidFill>
                        <a:latin typeface="Arial" pitchFamily="34" charset="0"/>
                        <a:cs typeface="Arial" pitchFamily="34" charset="0"/>
                      </a:endParaRPr>
                    </a:p>
                  </a:txBody>
                  <a:tcPr marT="45724" marB="45724">
                    <a:solidFill>
                      <a:schemeClr val="accent5">
                        <a:lumMod val="40000"/>
                        <a:lumOff val="60000"/>
                      </a:schemeClr>
                    </a:solidFill>
                  </a:tcPr>
                </a:tc>
                <a:extLst>
                  <a:ext uri="{0D108BD9-81ED-4DB2-BD59-A6C34878D82A}">
                    <a16:rowId xmlns:a16="http://schemas.microsoft.com/office/drawing/2014/main" val="10004"/>
                  </a:ext>
                </a:extLst>
              </a:tr>
              <a:tr h="426755">
                <a:tc>
                  <a:txBody>
                    <a:bodyPr/>
                    <a:lstStyle/>
                    <a:p>
                      <a:pPr algn="l"/>
                      <a:r>
                        <a:rPr lang="en-US" sz="2000" dirty="0">
                          <a:solidFill>
                            <a:schemeClr val="bg1"/>
                          </a:solidFill>
                          <a:latin typeface="Arial" pitchFamily="34" charset="0"/>
                          <a:cs typeface="Arial" pitchFamily="34" charset="0"/>
                        </a:rPr>
                        <a:t>   Food…  Clothes, Shelter...   Instruments…</a:t>
                      </a:r>
                    </a:p>
                  </a:txBody>
                  <a:tcPr marT="45724" marB="45724">
                    <a:solidFill>
                      <a:srgbClr val="800080"/>
                    </a:solidFill>
                  </a:tcPr>
                </a:tc>
                <a:tc>
                  <a:txBody>
                    <a:bodyPr/>
                    <a:lstStyle/>
                    <a:p>
                      <a:pPr algn="l"/>
                      <a:endParaRPr lang="en-GB" sz="2200" dirty="0">
                        <a:solidFill>
                          <a:schemeClr val="tx1"/>
                        </a:solidFill>
                      </a:endParaRPr>
                    </a:p>
                  </a:txBody>
                  <a:tcPr marT="45724" marB="45724">
                    <a:noFill/>
                  </a:tcPr>
                </a:tc>
                <a:tc>
                  <a:txBody>
                    <a:bodyPr/>
                    <a:lstStyle/>
                    <a:p>
                      <a:pPr algn="l"/>
                      <a:endParaRPr lang="en-GB" sz="2000" dirty="0">
                        <a:solidFill>
                          <a:schemeClr val="tx1"/>
                        </a:solidFill>
                        <a:latin typeface="Arial" pitchFamily="34" charset="0"/>
                        <a:cs typeface="Arial" pitchFamily="34" charset="0"/>
                      </a:endParaRPr>
                    </a:p>
                  </a:txBody>
                  <a:tcPr marT="45724" marB="45724">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C55968FB-253A-4F70-89C7-20D681BC19F0}"/>
              </a:ext>
            </a:extLst>
          </p:cNvPr>
          <p:cNvSpPr/>
          <p:nvPr/>
        </p:nvSpPr>
        <p:spPr>
          <a:xfrm>
            <a:off x="1600200" y="533400"/>
            <a:ext cx="53340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417" name="Title 1">
            <a:extLst>
              <a:ext uri="{FF2B5EF4-FFF2-40B4-BE49-F238E27FC236}">
                <a16:creationId xmlns:a16="http://schemas.microsoft.com/office/drawing/2014/main" id="{0C596170-A762-41CD-8E5D-DCD5560C5BD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34999179-675B-44C6-92CA-636B0D1C5C6A}"/>
              </a:ext>
            </a:extLst>
          </p:cNvPr>
          <p:cNvSpPr/>
          <p:nvPr/>
        </p:nvSpPr>
        <p:spPr>
          <a:xfrm>
            <a:off x="7310438" y="533400"/>
            <a:ext cx="32766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2" name="Straight Arrow Connector 21">
            <a:extLst>
              <a:ext uri="{FF2B5EF4-FFF2-40B4-BE49-F238E27FC236}">
                <a16:creationId xmlns:a16="http://schemas.microsoft.com/office/drawing/2014/main" id="{BC530AA9-CDBA-44A8-A1FC-A34B4B0AAC7C}"/>
              </a:ext>
            </a:extLst>
          </p:cNvPr>
          <p:cNvCxnSpPr/>
          <p:nvPr/>
        </p:nvCxnSpPr>
        <p:spPr>
          <a:xfrm flipH="1">
            <a:off x="2057400" y="3678238"/>
            <a:ext cx="1588"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2620E79-667B-4E93-AA4F-E37FC2A1CBAE}"/>
              </a:ext>
            </a:extLst>
          </p:cNvPr>
          <p:cNvCxnSpPr/>
          <p:nvPr/>
        </p:nvCxnSpPr>
        <p:spPr>
          <a:xfrm flipH="1">
            <a:off x="33512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C5EB27-BAF9-44F7-A22E-3145FA52942D}"/>
              </a:ext>
            </a:extLst>
          </p:cNvPr>
          <p:cNvCxnSpPr/>
          <p:nvPr/>
        </p:nvCxnSpPr>
        <p:spPr>
          <a:xfrm flipH="1">
            <a:off x="51800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6422" name="Group 20">
            <a:extLst>
              <a:ext uri="{FF2B5EF4-FFF2-40B4-BE49-F238E27FC236}">
                <a16:creationId xmlns:a16="http://schemas.microsoft.com/office/drawing/2014/main" id="{424F5F64-3076-43BA-AE4F-BB83911BA68F}"/>
              </a:ext>
            </a:extLst>
          </p:cNvPr>
          <p:cNvGrpSpPr>
            <a:grpSpLocks/>
          </p:cNvGrpSpPr>
          <p:nvPr/>
        </p:nvGrpSpPr>
        <p:grpSpPr bwMode="auto">
          <a:xfrm>
            <a:off x="6172200" y="566738"/>
            <a:ext cx="1828800" cy="923925"/>
            <a:chOff x="4648200" y="762000"/>
            <a:chExt cx="1828800" cy="923586"/>
          </a:xfrm>
        </p:grpSpPr>
        <p:sp>
          <p:nvSpPr>
            <p:cNvPr id="16429" name="TextBox 26">
              <a:extLst>
                <a:ext uri="{FF2B5EF4-FFF2-40B4-BE49-F238E27FC236}">
                  <a16:creationId xmlns:a16="http://schemas.microsoft.com/office/drawing/2014/main" id="{746F00BB-3DFA-45ED-93F8-B8CDE346BF81}"/>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8E0BE70A-8E14-478C-AB99-73361D1A66B7}"/>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3DAC5CF4-1617-44B9-AFE5-A751EFC27707}"/>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6" name="Right Arrow 15">
            <a:extLst>
              <a:ext uri="{FF2B5EF4-FFF2-40B4-BE49-F238E27FC236}">
                <a16:creationId xmlns:a16="http://schemas.microsoft.com/office/drawing/2014/main" id="{70D5A4CB-A3C8-4EA2-93E0-16718450D70A}"/>
              </a:ext>
            </a:extLst>
          </p:cNvPr>
          <p:cNvSpPr/>
          <p:nvPr/>
        </p:nvSpPr>
        <p:spPr bwMode="auto">
          <a:xfrm>
            <a:off x="6989763" y="2743200"/>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p:txBody>
      </p:sp>
      <p:sp>
        <p:nvSpPr>
          <p:cNvPr id="16424" name="Rectangle 9">
            <a:extLst>
              <a:ext uri="{FF2B5EF4-FFF2-40B4-BE49-F238E27FC236}">
                <a16:creationId xmlns:a16="http://schemas.microsoft.com/office/drawing/2014/main" id="{E2700EA9-4D79-4C0B-972D-D9FB0A612273}"/>
              </a:ext>
            </a:extLst>
          </p:cNvPr>
          <p:cNvSpPr>
            <a:spLocks noChangeArrowheads="1"/>
          </p:cNvSpPr>
          <p:nvPr/>
        </p:nvSpPr>
        <p:spPr bwMode="auto">
          <a:xfrm>
            <a:off x="7407275" y="5373688"/>
            <a:ext cx="2890838"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Body is </a:t>
            </a:r>
          </a:p>
          <a:p>
            <a:pPr eaLnBrk="1" hangingPunct="1"/>
            <a:r>
              <a:rPr lang="en-US" altLang="en-US" b="1">
                <a:solidFill>
                  <a:schemeClr val="bg1"/>
                </a:solidFill>
                <a:cs typeface="Arial" panose="020B0604020202020204" pitchFamily="34" charset="0"/>
              </a:rPr>
              <a:t>an instrument of the Self</a:t>
            </a:r>
          </a:p>
        </p:txBody>
      </p:sp>
      <p:sp>
        <p:nvSpPr>
          <p:cNvPr id="16425" name="Rectangle 9">
            <a:extLst>
              <a:ext uri="{FF2B5EF4-FFF2-40B4-BE49-F238E27FC236}">
                <a16:creationId xmlns:a16="http://schemas.microsoft.com/office/drawing/2014/main" id="{41751F6F-E82A-4F6A-A34E-78CAC82326E4}"/>
              </a:ext>
            </a:extLst>
          </p:cNvPr>
          <p:cNvSpPr>
            <a:spLocks noChangeArrowheads="1"/>
          </p:cNvSpPr>
          <p:nvPr/>
        </p:nvSpPr>
        <p:spPr bwMode="auto">
          <a:xfrm>
            <a:off x="1827213" y="5410200"/>
            <a:ext cx="5030787" cy="6159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bg1"/>
                </a:solidFill>
                <a:cs typeface="Arial" panose="020B0604020202020204" pitchFamily="34" charset="0"/>
              </a:rPr>
              <a:t>Self is central to human existence</a:t>
            </a:r>
          </a:p>
          <a:p>
            <a:pPr eaLnBrk="1" hangingPunct="1"/>
            <a:endParaRPr lang="en-US" altLang="en-US" sz="1600" b="1">
              <a:solidFill>
                <a:schemeClr val="bg1"/>
              </a:solidFill>
              <a:cs typeface="Arial" panose="020B0604020202020204" pitchFamily="34" charset="0"/>
            </a:endParaRPr>
          </a:p>
        </p:txBody>
      </p:sp>
      <p:sp>
        <p:nvSpPr>
          <p:cNvPr id="8232" name="Rectangle 12">
            <a:extLst>
              <a:ext uri="{FF2B5EF4-FFF2-40B4-BE49-F238E27FC236}">
                <a16:creationId xmlns:a16="http://schemas.microsoft.com/office/drawing/2014/main" id="{D90C36F5-53A7-4725-9F7D-12FC0E480BBF}"/>
              </a:ext>
            </a:extLst>
          </p:cNvPr>
          <p:cNvSpPr>
            <a:spLocks noChangeArrowheads="1"/>
          </p:cNvSpPr>
          <p:nvPr/>
        </p:nvSpPr>
        <p:spPr bwMode="auto">
          <a:xfrm>
            <a:off x="1827214" y="4876801"/>
            <a:ext cx="8535987" cy="1662113"/>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b="1" dirty="0">
                <a:solidFill>
                  <a:schemeClr val="bg1"/>
                </a:solidFill>
                <a:cs typeface="Arial" panose="020B0604020202020204" pitchFamily="34" charset="0"/>
              </a:rPr>
              <a:t>The required physical facility can be </a:t>
            </a:r>
            <a:r>
              <a:rPr lang="en-US" altLang="en-US" b="1" dirty="0" err="1">
                <a:solidFill>
                  <a:schemeClr val="bg1"/>
                </a:solidFill>
                <a:cs typeface="Arial" panose="020B0604020202020204" pitchFamily="34" charset="0"/>
              </a:rPr>
              <a:t>recognised</a:t>
            </a:r>
            <a:endParaRPr lang="en-US" altLang="en-US" b="1" dirty="0">
              <a:solidFill>
                <a:schemeClr val="bg1"/>
              </a:solidFill>
              <a:cs typeface="Arial" panose="020B0604020202020204" pitchFamily="34" charset="0"/>
            </a:endParaRPr>
          </a:p>
          <a:p>
            <a:pPr algn="ctr" eaLnBrk="1" hangingPunct="1">
              <a:defRPr/>
            </a:pPr>
            <a:r>
              <a:rPr lang="en-US" altLang="en-US" b="1" dirty="0">
                <a:solidFill>
                  <a:schemeClr val="bg1"/>
                </a:solidFill>
                <a:cs typeface="Arial" panose="020B0604020202020204" pitchFamily="34" charset="0"/>
              </a:rPr>
              <a:t>along with the required quantity</a:t>
            </a:r>
          </a:p>
          <a:p>
            <a:pPr algn="ctr" eaLnBrk="1" hangingPunct="1">
              <a:defRPr/>
            </a:pPr>
            <a:endParaRPr lang="en-US" altLang="en-US" b="1" dirty="0">
              <a:solidFill>
                <a:schemeClr val="bg1"/>
              </a:solidFill>
              <a:cs typeface="Arial" panose="020B0604020202020204" pitchFamily="34" charset="0"/>
            </a:endParaRPr>
          </a:p>
          <a:p>
            <a:pPr algn="ctr" eaLnBrk="1" hangingPunct="1">
              <a:defRPr/>
            </a:pPr>
            <a:r>
              <a:rPr lang="en-US" altLang="en-US" sz="1600" b="1" dirty="0">
                <a:solidFill>
                  <a:schemeClr val="bg1"/>
                </a:solidFill>
                <a:cs typeface="Arial" panose="020B0604020202020204" pitchFamily="34" charset="0"/>
              </a:rPr>
              <a:t>The quantity of food… required for nurturing the body – is it limited or unlimited?</a:t>
            </a:r>
          </a:p>
          <a:p>
            <a:pPr algn="ctr" eaLnBrk="1" hangingPunct="1">
              <a:defRPr/>
            </a:pPr>
            <a:r>
              <a:rPr lang="en-US" altLang="en-US" sz="1600" b="1" dirty="0">
                <a:solidFill>
                  <a:schemeClr val="bg1"/>
                </a:solidFill>
                <a:cs typeface="Arial" panose="020B0604020202020204" pitchFamily="34" charset="0"/>
              </a:rPr>
              <a:t>Clothes, shelter…  for protection of the body – is it limited or unlimited?</a:t>
            </a:r>
          </a:p>
          <a:p>
            <a:pPr algn="ctr" eaLnBrk="1" hangingPunct="1">
              <a:defRPr/>
            </a:pPr>
            <a:r>
              <a:rPr lang="en-US" altLang="en-US" sz="1600" b="1" dirty="0">
                <a:solidFill>
                  <a:schemeClr val="bg1"/>
                </a:solidFill>
                <a:cs typeface="Arial" panose="020B0604020202020204" pitchFamily="34" charset="0"/>
              </a:rPr>
              <a:t>Instruments, </a:t>
            </a:r>
            <a:r>
              <a:rPr lang="en-US" altLang="en-US" sz="1600" b="1" dirty="0" err="1">
                <a:solidFill>
                  <a:schemeClr val="bg1"/>
                </a:solidFill>
                <a:cs typeface="Arial" panose="020B0604020202020204" pitchFamily="34" charset="0"/>
              </a:rPr>
              <a:t>equipments</a:t>
            </a:r>
            <a:r>
              <a:rPr lang="en-US" altLang="en-US" sz="1600" b="1" dirty="0">
                <a:solidFill>
                  <a:schemeClr val="bg1"/>
                </a:solidFill>
                <a:cs typeface="Arial" panose="020B0604020202020204" pitchFamily="34" charset="0"/>
              </a:rPr>
              <a:t>… for right </a:t>
            </a:r>
            <a:r>
              <a:rPr lang="en-US" altLang="en-US" sz="1600" b="1" dirty="0" err="1">
                <a:solidFill>
                  <a:schemeClr val="bg1"/>
                </a:solidFill>
                <a:cs typeface="Arial" panose="020B0604020202020204" pitchFamily="34" charset="0"/>
              </a:rPr>
              <a:t>utilisation</a:t>
            </a:r>
            <a:r>
              <a:rPr lang="en-US" altLang="en-US" sz="1600" b="1" dirty="0">
                <a:solidFill>
                  <a:schemeClr val="bg1"/>
                </a:solidFill>
                <a:cs typeface="Arial" panose="020B0604020202020204" pitchFamily="34" charset="0"/>
              </a:rPr>
              <a:t> of the body – is it limited or unlimited?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3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3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AA815FB-839C-4782-AFDD-50818F394449}"/>
              </a:ext>
            </a:extLst>
          </p:cNvPr>
          <p:cNvGraphicFramePr>
            <a:graphicFrameLocks noGrp="1"/>
          </p:cNvGraphicFramePr>
          <p:nvPr>
            <p:extLst>
              <p:ext uri="{D42A27DB-BD31-4B8C-83A1-F6EECF244321}">
                <p14:modId xmlns:p14="http://schemas.microsoft.com/office/powerpoint/2010/main" val="2248436243"/>
              </p:ext>
            </p:extLst>
          </p:nvPr>
        </p:nvGraphicFramePr>
        <p:xfrm>
          <a:off x="1524000" y="533400"/>
          <a:ext cx="9144000" cy="52578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Consciousness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ctr"/>
                      <a:r>
                        <a:rPr lang="en-US" sz="2000" dirty="0">
                          <a:solidFill>
                            <a:schemeClr val="tx1"/>
                          </a:solidFill>
                          <a:latin typeface="Arial" pitchFamily="34" charset="0"/>
                          <a:cs typeface="Arial" pitchFamily="34" charset="0"/>
                        </a:rPr>
                        <a:t>Material</a:t>
                      </a:r>
                      <a:endParaRPr lang="en-GB" sz="2000" b="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r h="228600">
                <a:tc>
                  <a:txBody>
                    <a:bodyPr/>
                    <a:lstStyle/>
                    <a:p>
                      <a:pPr algn="l"/>
                      <a:r>
                        <a:rPr lang="en-US" sz="2000" dirty="0">
                          <a:solidFill>
                            <a:schemeClr val="bg1"/>
                          </a:solidFill>
                          <a:latin typeface="Arial" pitchFamily="34" charset="0"/>
                          <a:cs typeface="Arial" pitchFamily="34" charset="0"/>
                        </a:rPr>
                        <a:t>Needs: Happiness, Prosperity </a:t>
                      </a:r>
                      <a:r>
                        <a:rPr lang="en-US" sz="2000" dirty="0">
                          <a:solidFill>
                            <a:schemeClr val="bg1"/>
                          </a:solidFill>
                          <a:latin typeface="Arial" pitchFamily="34" charset="0"/>
                          <a:cs typeface="Arial" pitchFamily="34" charset="0"/>
                          <a:sym typeface="Wingdings" pitchFamily="2" charset="2"/>
                        </a:rPr>
                        <a:t> Continuity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GB" sz="2000" dirty="0">
                          <a:solidFill>
                            <a:schemeClr val="tx1"/>
                          </a:solidFill>
                          <a:latin typeface="Arial" pitchFamily="34" charset="0"/>
                          <a:cs typeface="Arial" pitchFamily="34" charset="0"/>
                        </a:rPr>
                        <a:t>Physical Facility</a:t>
                      </a:r>
                    </a:p>
                  </a:txBody>
                  <a:tcPr>
                    <a:solidFill>
                      <a:schemeClr val="accent5">
                        <a:lumMod val="40000"/>
                        <a:lumOff val="60000"/>
                      </a:schemeClr>
                    </a:solidFill>
                  </a:tcPr>
                </a:tc>
                <a:extLst>
                  <a:ext uri="{0D108BD9-81ED-4DB2-BD59-A6C34878D82A}">
                    <a16:rowId xmlns:a16="http://schemas.microsoft.com/office/drawing/2014/main" val="10001"/>
                  </a:ext>
                </a:extLst>
              </a:tr>
              <a:tr h="228600">
                <a:tc>
                  <a:txBody>
                    <a:bodyPr/>
                    <a:lstStyle/>
                    <a:p>
                      <a:pPr algn="l"/>
                      <a:r>
                        <a:rPr lang="en-US" sz="2000" dirty="0">
                          <a:solidFill>
                            <a:schemeClr val="bg1"/>
                          </a:solidFill>
                          <a:latin typeface="Arial" pitchFamily="34" charset="0"/>
                          <a:cs typeface="Arial" pitchFamily="34" charset="0"/>
                        </a:rPr>
                        <a:t>Needs</a:t>
                      </a:r>
                      <a:r>
                        <a:rPr lang="en-US" sz="2000" baseline="0" dirty="0">
                          <a:solidFill>
                            <a:schemeClr val="bg1"/>
                          </a:solidFill>
                          <a:latin typeface="Arial" pitchFamily="34" charset="0"/>
                          <a:cs typeface="Arial" pitchFamily="34" charset="0"/>
                        </a:rPr>
                        <a:t> &amp; activities are </a:t>
                      </a:r>
                      <a:r>
                        <a:rPr lang="en-US" sz="2000" dirty="0">
                          <a:solidFill>
                            <a:schemeClr val="bg1"/>
                          </a:solidFill>
                          <a:latin typeface="Arial" pitchFamily="34" charset="0"/>
                          <a:cs typeface="Arial" pitchFamily="34" charset="0"/>
                        </a:rPr>
                        <a:t>continuous in time</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r"/>
                      <a:r>
                        <a:rPr lang="en-US" sz="2000" dirty="0">
                          <a:solidFill>
                            <a:schemeClr val="tx1"/>
                          </a:solidFill>
                          <a:latin typeface="Arial" pitchFamily="34" charset="0"/>
                          <a:cs typeface="Arial" pitchFamily="34" charset="0"/>
                        </a:rPr>
                        <a:t>Temporary in time</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2"/>
                  </a:ext>
                </a:extLst>
              </a:tr>
              <a:tr h="228600">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Self-regulation (</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Health</a:t>
                      </a:r>
                      <a:endParaRPr lang="en-GB" sz="2000" b="1"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3"/>
                  </a:ext>
                </a:extLst>
              </a:tr>
              <a:tr h="228600">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r>
                        <a:rPr lang="en-US" sz="2000" dirty="0">
                          <a:solidFill>
                            <a:schemeClr val="tx1"/>
                          </a:solidFill>
                          <a:latin typeface="Arial" pitchFamily="34" charset="0"/>
                          <a:cs typeface="Arial" pitchFamily="34" charset="0"/>
                        </a:rPr>
                        <a:t>1. Body acts according to the Self</a:t>
                      </a:r>
                    </a:p>
                    <a:p>
                      <a:pPr algn="l"/>
                      <a:r>
                        <a:rPr lang="en-US" sz="2000" dirty="0">
                          <a:solidFill>
                            <a:schemeClr val="tx1"/>
                          </a:solidFill>
                          <a:latin typeface="Arial" pitchFamily="34" charset="0"/>
                          <a:cs typeface="Arial" pitchFamily="34" charset="0"/>
                        </a:rPr>
                        <a:t>2. Parts of the body are in</a:t>
                      </a:r>
                    </a:p>
                    <a:p>
                      <a:pPr algn="l"/>
                      <a:r>
                        <a:rPr lang="en-US" sz="2000" dirty="0">
                          <a:solidFill>
                            <a:schemeClr val="tx1"/>
                          </a:solidFill>
                          <a:latin typeface="Arial" pitchFamily="34" charset="0"/>
                          <a:cs typeface="Arial" pitchFamily="34" charset="0"/>
                        </a:rPr>
                        <a:t>    harmony (in order)</a:t>
                      </a:r>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4"/>
                  </a:ext>
                </a:extLst>
              </a:tr>
              <a:tr h="228600">
                <a:tc>
                  <a:txBody>
                    <a:bodyPr/>
                    <a:lstStyle/>
                    <a:p>
                      <a:pPr algn="l"/>
                      <a:r>
                        <a:rPr lang="en-US" sz="2000" dirty="0">
                          <a:solidFill>
                            <a:schemeClr val="bg1"/>
                          </a:solidFill>
                          <a:latin typeface="Arial" pitchFamily="34" charset="0"/>
                          <a:cs typeface="Arial" pitchFamily="34" charset="0"/>
                        </a:rPr>
                        <a:t>   Food…  Clothes, Shelter...   Instruments…</a:t>
                      </a:r>
                    </a:p>
                    <a:p>
                      <a:pPr algn="r"/>
                      <a:endParaRPr lang="en-US" sz="1400" dirty="0">
                        <a:solidFill>
                          <a:schemeClr val="bg1"/>
                        </a:solidFill>
                        <a:latin typeface="Arial" pitchFamily="34" charset="0"/>
                        <a:cs typeface="Arial" pitchFamily="34" charset="0"/>
                      </a:endParaRPr>
                    </a:p>
                    <a:p>
                      <a:pPr algn="l"/>
                      <a:r>
                        <a:rPr lang="en-IN" sz="2000" dirty="0">
                          <a:solidFill>
                            <a:schemeClr val="bg1"/>
                          </a:solidFill>
                          <a:latin typeface="Arial" pitchFamily="34" charset="0"/>
                          <a:cs typeface="Arial" pitchFamily="34" charset="0"/>
                        </a:rPr>
                        <a:t>   Required    </a:t>
                      </a:r>
                      <a:r>
                        <a:rPr lang="en-IN" sz="2000" dirty="0" err="1">
                          <a:solidFill>
                            <a:schemeClr val="bg1"/>
                          </a:solidFill>
                          <a:latin typeface="Arial" pitchFamily="34" charset="0"/>
                          <a:cs typeface="Arial" pitchFamily="34" charset="0"/>
                        </a:rPr>
                        <a:t>Required</a:t>
                      </a:r>
                      <a:r>
                        <a:rPr lang="en-IN" sz="2000" dirty="0">
                          <a:solidFill>
                            <a:schemeClr val="bg1"/>
                          </a:solidFill>
                          <a:latin typeface="Arial" pitchFamily="34" charset="0"/>
                          <a:cs typeface="Arial" pitchFamily="34" charset="0"/>
                        </a:rPr>
                        <a:t>           </a:t>
                      </a:r>
                      <a:r>
                        <a:rPr lang="en-IN" sz="2000" dirty="0" err="1">
                          <a:solidFill>
                            <a:schemeClr val="bg1"/>
                          </a:solidFill>
                          <a:latin typeface="Arial" pitchFamily="34" charset="0"/>
                          <a:cs typeface="Arial" pitchFamily="34" charset="0"/>
                        </a:rPr>
                        <a:t>Required</a:t>
                      </a:r>
                      <a:r>
                        <a:rPr lang="en-IN" sz="2000" dirty="0">
                          <a:solidFill>
                            <a:schemeClr val="bg1"/>
                          </a:solidFill>
                          <a:latin typeface="Arial" pitchFamily="34" charset="0"/>
                          <a:cs typeface="Arial" pitchFamily="34" charset="0"/>
                        </a:rPr>
                        <a:t> in a</a:t>
                      </a:r>
                      <a:endParaRPr lang="en-US" sz="2000" dirty="0">
                        <a:solidFill>
                          <a:schemeClr val="bg1"/>
                        </a:solidFill>
                        <a:latin typeface="Arial" pitchFamily="34" charset="0"/>
                        <a:cs typeface="Arial" pitchFamily="34" charset="0"/>
                      </a:endParaRPr>
                    </a:p>
                    <a:p>
                      <a:pPr algn="l"/>
                      <a:r>
                        <a:rPr lang="en-US" sz="2000" dirty="0">
                          <a:solidFill>
                            <a:schemeClr val="bg1"/>
                          </a:solidFill>
                          <a:latin typeface="Arial" pitchFamily="34" charset="0"/>
                          <a:cs typeface="Arial" pitchFamily="34" charset="0"/>
                        </a:rPr>
                        <a:t>   in limited    in limited            </a:t>
                      </a:r>
                      <a:r>
                        <a:rPr lang="en-US" sz="2000" dirty="0" err="1">
                          <a:solidFill>
                            <a:schemeClr val="bg1"/>
                          </a:solidFill>
                          <a:latin typeface="Arial" pitchFamily="34" charset="0"/>
                          <a:cs typeface="Arial" pitchFamily="34" charset="0"/>
                        </a:rPr>
                        <a:t>limited</a:t>
                      </a:r>
                      <a:r>
                        <a:rPr lang="en-US" sz="2000" dirty="0">
                          <a:solidFill>
                            <a:schemeClr val="bg1"/>
                          </a:solidFill>
                          <a:latin typeface="Arial" pitchFamily="34" charset="0"/>
                          <a:cs typeface="Arial" pitchFamily="34" charset="0"/>
                        </a:rPr>
                        <a:t> quantity</a:t>
                      </a:r>
                    </a:p>
                    <a:p>
                      <a:pPr algn="l"/>
                      <a:r>
                        <a:rPr lang="en-IN" sz="2000" dirty="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  quantity      </a:t>
                      </a:r>
                      <a:r>
                        <a:rPr lang="en-US" sz="2000" dirty="0" err="1">
                          <a:solidFill>
                            <a:schemeClr val="bg1"/>
                          </a:solidFill>
                          <a:latin typeface="Arial" pitchFamily="34" charset="0"/>
                          <a:cs typeface="Arial" pitchFamily="34" charset="0"/>
                        </a:rPr>
                        <a:t>quantity</a:t>
                      </a:r>
                      <a:endParaRPr lang="en-US" sz="2000" dirty="0">
                        <a:solidFill>
                          <a:schemeClr val="bg1"/>
                        </a:solidFill>
                        <a:latin typeface="Arial" pitchFamily="34" charset="0"/>
                        <a:cs typeface="Arial" pitchFamily="34" charset="0"/>
                      </a:endParaRPr>
                    </a:p>
                  </a:txBody>
                  <a:tcPr>
                    <a:solidFill>
                      <a:srgbClr val="800080"/>
                    </a:solidFill>
                  </a:tcPr>
                </a:tc>
                <a:tc>
                  <a:txBody>
                    <a:bodyPr/>
                    <a:lstStyle/>
                    <a:p>
                      <a:pPr algn="l"/>
                      <a:endParaRPr lang="en-GB" sz="2200" dirty="0">
                        <a:solidFill>
                          <a:schemeClr val="tx1"/>
                        </a:solidFill>
                      </a:endParaRPr>
                    </a:p>
                  </a:txBody>
                  <a:tcPr>
                    <a:noFill/>
                  </a:tcPr>
                </a:tc>
                <a:tc>
                  <a:txBody>
                    <a:bodyPr/>
                    <a:lstStyle/>
                    <a:p>
                      <a:pPr algn="l"/>
                      <a:endParaRPr lang="en-GB" sz="2000" dirty="0">
                        <a:solidFill>
                          <a:schemeClr val="tx1"/>
                        </a:solidFill>
                        <a:latin typeface="Arial" pitchFamily="34" charset="0"/>
                        <a:cs typeface="Arial" pitchFamily="34" charset="0"/>
                      </a:endParaRPr>
                    </a:p>
                  </a:txBody>
                  <a:tcP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6A24B2F2-8F56-4E95-B53E-9DDECA374A6F}"/>
              </a:ext>
            </a:extLst>
          </p:cNvPr>
          <p:cNvSpPr/>
          <p:nvPr/>
        </p:nvSpPr>
        <p:spPr>
          <a:xfrm>
            <a:off x="1600200" y="533400"/>
            <a:ext cx="53340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441" name="Title 1">
            <a:extLst>
              <a:ext uri="{FF2B5EF4-FFF2-40B4-BE49-F238E27FC236}">
                <a16:creationId xmlns:a16="http://schemas.microsoft.com/office/drawing/2014/main" id="{A8130277-B2BF-4AC9-91E9-97DCBF4C7A8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Self 				     Body (Instrument)</a:t>
            </a:r>
            <a:endParaRPr lang="en-GB" altLang="en-US" dirty="0"/>
          </a:p>
        </p:txBody>
      </p:sp>
      <p:sp>
        <p:nvSpPr>
          <p:cNvPr id="7" name="Rectangle 6">
            <a:extLst>
              <a:ext uri="{FF2B5EF4-FFF2-40B4-BE49-F238E27FC236}">
                <a16:creationId xmlns:a16="http://schemas.microsoft.com/office/drawing/2014/main" id="{8AAE2F7B-A851-463B-9E5C-244BFB607DB2}"/>
              </a:ext>
            </a:extLst>
          </p:cNvPr>
          <p:cNvSpPr/>
          <p:nvPr/>
        </p:nvSpPr>
        <p:spPr>
          <a:xfrm>
            <a:off x="7310438" y="533400"/>
            <a:ext cx="3276600" cy="556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2" name="Straight Arrow Connector 21">
            <a:extLst>
              <a:ext uri="{FF2B5EF4-FFF2-40B4-BE49-F238E27FC236}">
                <a16:creationId xmlns:a16="http://schemas.microsoft.com/office/drawing/2014/main" id="{B23129BB-AE4C-4680-9BE2-E7766352CE36}"/>
              </a:ext>
            </a:extLst>
          </p:cNvPr>
          <p:cNvCxnSpPr/>
          <p:nvPr/>
        </p:nvCxnSpPr>
        <p:spPr>
          <a:xfrm flipH="1">
            <a:off x="2057400" y="3678238"/>
            <a:ext cx="1588"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FE29C8-EAEE-47EA-A55D-60F3E74F4BC1}"/>
              </a:ext>
            </a:extLst>
          </p:cNvPr>
          <p:cNvCxnSpPr/>
          <p:nvPr/>
        </p:nvCxnSpPr>
        <p:spPr>
          <a:xfrm flipH="1">
            <a:off x="33512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2CEEDA4-455C-408A-9D66-FA245C22D044}"/>
              </a:ext>
            </a:extLst>
          </p:cNvPr>
          <p:cNvCxnSpPr/>
          <p:nvPr/>
        </p:nvCxnSpPr>
        <p:spPr>
          <a:xfrm flipH="1">
            <a:off x="5180013" y="3678238"/>
            <a:ext cx="1587" cy="3603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F171E-0DFE-4C7B-9FC2-6191A499F3C0}"/>
              </a:ext>
            </a:extLst>
          </p:cNvPr>
          <p:cNvCxnSpPr/>
          <p:nvPr/>
        </p:nvCxnSpPr>
        <p:spPr>
          <a:xfrm rot="5400000">
            <a:off x="1954213" y="4772025"/>
            <a:ext cx="2079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D3752C7-26B3-49AE-AC63-A6747862CB7F}"/>
              </a:ext>
            </a:extLst>
          </p:cNvPr>
          <p:cNvCxnSpPr/>
          <p:nvPr/>
        </p:nvCxnSpPr>
        <p:spPr>
          <a:xfrm rot="5400000">
            <a:off x="3249613" y="4772025"/>
            <a:ext cx="2079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90FBBB-375F-4B52-9F7A-A40B2F77AAD0}"/>
              </a:ext>
            </a:extLst>
          </p:cNvPr>
          <p:cNvCxnSpPr/>
          <p:nvPr/>
        </p:nvCxnSpPr>
        <p:spPr>
          <a:xfrm rot="5400000">
            <a:off x="5078412" y="4751388"/>
            <a:ext cx="20796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7449" name="Group 20">
            <a:extLst>
              <a:ext uri="{FF2B5EF4-FFF2-40B4-BE49-F238E27FC236}">
                <a16:creationId xmlns:a16="http://schemas.microsoft.com/office/drawing/2014/main" id="{2022BB45-A5DF-432C-8CDC-CD74C38EBEB0}"/>
              </a:ext>
            </a:extLst>
          </p:cNvPr>
          <p:cNvGrpSpPr>
            <a:grpSpLocks/>
          </p:cNvGrpSpPr>
          <p:nvPr/>
        </p:nvGrpSpPr>
        <p:grpSpPr bwMode="auto">
          <a:xfrm>
            <a:off x="6172200" y="566738"/>
            <a:ext cx="1828800" cy="923925"/>
            <a:chOff x="4648200" y="762000"/>
            <a:chExt cx="1828800" cy="923586"/>
          </a:xfrm>
        </p:grpSpPr>
        <p:sp>
          <p:nvSpPr>
            <p:cNvPr id="17454" name="TextBox 26">
              <a:extLst>
                <a:ext uri="{FF2B5EF4-FFF2-40B4-BE49-F238E27FC236}">
                  <a16:creationId xmlns:a16="http://schemas.microsoft.com/office/drawing/2014/main" id="{49148835-9169-465A-A9C3-EBFE97B1C50F}"/>
                </a:ext>
              </a:extLst>
            </p:cNvPr>
            <p:cNvSpPr txBox="1">
              <a:spLocks noChangeArrowheads="1"/>
            </p:cNvSpPr>
            <p:nvPr/>
          </p:nvSpPr>
          <p:spPr bwMode="auto">
            <a:xfrm>
              <a:off x="4648200" y="762000"/>
              <a:ext cx="1828800" cy="923586"/>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INFORMATION</a:t>
              </a:r>
            </a:p>
            <a:p>
              <a:pPr eaLnBrk="1" hangingPunct="1"/>
              <a:endParaRPr lang="en-US" altLang="en-US"/>
            </a:p>
            <a:p>
              <a:pPr eaLnBrk="1" hangingPunct="1"/>
              <a:endParaRPr lang="en-US" altLang="en-US"/>
            </a:p>
          </p:txBody>
        </p:sp>
        <p:sp>
          <p:nvSpPr>
            <p:cNvPr id="26" name="Left Arrow 25">
              <a:extLst>
                <a:ext uri="{FF2B5EF4-FFF2-40B4-BE49-F238E27FC236}">
                  <a16:creationId xmlns:a16="http://schemas.microsoft.com/office/drawing/2014/main" id="{1DC8EAE7-E9AA-4AEE-9611-E80D82B44D6B}"/>
                </a:ext>
              </a:extLst>
            </p:cNvPr>
            <p:cNvSpPr/>
            <p:nvPr/>
          </p:nvSpPr>
          <p:spPr bwMode="auto">
            <a:xfrm>
              <a:off x="4821238" y="1219032"/>
              <a:ext cx="1295400" cy="36023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Sensation</a:t>
              </a:r>
            </a:p>
          </p:txBody>
        </p:sp>
        <p:sp>
          <p:nvSpPr>
            <p:cNvPr id="28" name="Right Arrow 27">
              <a:extLst>
                <a:ext uri="{FF2B5EF4-FFF2-40B4-BE49-F238E27FC236}">
                  <a16:creationId xmlns:a16="http://schemas.microsoft.com/office/drawing/2014/main" id="{9CB8A85A-48FD-4CA9-B5F8-B602ED3DA573}"/>
                </a:ext>
              </a:extLst>
            </p:cNvPr>
            <p:cNvSpPr/>
            <p:nvPr/>
          </p:nvSpPr>
          <p:spPr bwMode="auto">
            <a:xfrm>
              <a:off x="5029200" y="990516"/>
              <a:ext cx="1295400" cy="38086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Instruction</a:t>
              </a:r>
            </a:p>
          </p:txBody>
        </p:sp>
      </p:grpSp>
      <p:sp>
        <p:nvSpPr>
          <p:cNvPr id="16" name="Right Arrow 15">
            <a:extLst>
              <a:ext uri="{FF2B5EF4-FFF2-40B4-BE49-F238E27FC236}">
                <a16:creationId xmlns:a16="http://schemas.microsoft.com/office/drawing/2014/main" id="{78F68CA7-423E-469D-8287-6C512A3AF8EC}"/>
              </a:ext>
            </a:extLst>
          </p:cNvPr>
          <p:cNvSpPr/>
          <p:nvPr/>
        </p:nvSpPr>
        <p:spPr bwMode="auto">
          <a:xfrm>
            <a:off x="6989763" y="2743200"/>
            <a:ext cx="304800" cy="304800"/>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p>
        </p:txBody>
      </p:sp>
      <p:sp>
        <p:nvSpPr>
          <p:cNvPr id="18" name="Rectangle 17">
            <a:extLst>
              <a:ext uri="{FF2B5EF4-FFF2-40B4-BE49-F238E27FC236}">
                <a16:creationId xmlns:a16="http://schemas.microsoft.com/office/drawing/2014/main" id="{45390F6F-EAAB-4236-9D59-1D20E5C8046D}"/>
              </a:ext>
            </a:extLst>
          </p:cNvPr>
          <p:cNvSpPr>
            <a:spLocks noChangeArrowheads="1"/>
          </p:cNvSpPr>
          <p:nvPr/>
        </p:nvSpPr>
        <p:spPr bwMode="auto">
          <a:xfrm>
            <a:off x="2477061" y="3948415"/>
            <a:ext cx="7237879" cy="2862322"/>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eaLnBrk="1" hangingPunct="1">
              <a:defRPr/>
            </a:pPr>
            <a:r>
              <a:rPr lang="en-US" b="1" dirty="0">
                <a:solidFill>
                  <a:prstClr val="white"/>
                </a:solidFill>
                <a:cs typeface="Arial" pitchFamily="34" charset="0"/>
              </a:rPr>
              <a:t>Physical Facility is  required to </a:t>
            </a:r>
            <a:r>
              <a:rPr lang="en-US" b="1" dirty="0" err="1">
                <a:solidFill>
                  <a:prstClr val="white"/>
                </a:solidFill>
                <a:cs typeface="Arial" pitchFamily="34" charset="0"/>
              </a:rPr>
              <a:t>to</a:t>
            </a:r>
            <a:r>
              <a:rPr lang="en-US" b="1" dirty="0">
                <a:solidFill>
                  <a:prstClr val="white"/>
                </a:solidFill>
                <a:cs typeface="Arial" pitchFamily="34" charset="0"/>
              </a:rPr>
              <a:t> keep the body in good health, </a:t>
            </a:r>
          </a:p>
          <a:p>
            <a:pPr algn="ctr" eaLnBrk="1" hangingPunct="1">
              <a:defRPr/>
            </a:pPr>
            <a:r>
              <a:rPr lang="en-US" b="1" dirty="0">
                <a:solidFill>
                  <a:prstClr val="white"/>
                </a:solidFill>
                <a:cs typeface="Arial" pitchFamily="34" charset="0"/>
              </a:rPr>
              <a:t>so that right </a:t>
            </a:r>
            <a:r>
              <a:rPr lang="en-US" b="1" dirty="0" err="1">
                <a:solidFill>
                  <a:prstClr val="white"/>
                </a:solidFill>
                <a:cs typeface="Arial" pitchFamily="34" charset="0"/>
              </a:rPr>
              <a:t>utilisation</a:t>
            </a:r>
            <a:r>
              <a:rPr lang="en-US" b="1" dirty="0">
                <a:solidFill>
                  <a:prstClr val="white"/>
                </a:solidFill>
                <a:cs typeface="Arial" pitchFamily="34" charset="0"/>
              </a:rPr>
              <a:t> of the body can be ensured</a:t>
            </a:r>
          </a:p>
          <a:p>
            <a:pPr algn="ctr" eaLnBrk="1" hangingPunct="1">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Physical Facility is required only for</a:t>
            </a:r>
          </a:p>
          <a:p>
            <a:pPr algn="ctr" eaLnBrk="1" hangingPunct="1">
              <a:defRPr/>
            </a:pPr>
            <a:r>
              <a:rPr lang="en-US" b="1" dirty="0">
                <a:solidFill>
                  <a:prstClr val="white"/>
                </a:solidFill>
                <a:cs typeface="Arial" pitchFamily="34" charset="0"/>
              </a:rPr>
              <a:t>nurturing, protection and right </a:t>
            </a:r>
            <a:r>
              <a:rPr lang="en-US" b="1" dirty="0" err="1">
                <a:solidFill>
                  <a:prstClr val="white"/>
                </a:solidFill>
                <a:cs typeface="Arial" pitchFamily="34" charset="0"/>
              </a:rPr>
              <a:t>utilisation</a:t>
            </a:r>
            <a:r>
              <a:rPr lang="en-US" b="1" dirty="0">
                <a:solidFill>
                  <a:prstClr val="white"/>
                </a:solidFill>
                <a:cs typeface="Arial" pitchFamily="34" charset="0"/>
              </a:rPr>
              <a:t> of the body</a:t>
            </a:r>
          </a:p>
          <a:p>
            <a:pPr algn="ctr" eaLnBrk="1" hangingPunct="1">
              <a:defRPr/>
            </a:pPr>
            <a:endParaRPr lang="en-US" b="1" dirty="0">
              <a:solidFill>
                <a:prstClr val="white"/>
              </a:solidFill>
              <a:cs typeface="Arial" pitchFamily="34" charset="0"/>
            </a:endParaRPr>
          </a:p>
          <a:p>
            <a:pPr algn="ctr" eaLnBrk="1" hangingPunct="1">
              <a:defRPr/>
            </a:pPr>
            <a:r>
              <a:rPr lang="en-US" b="1" dirty="0">
                <a:solidFill>
                  <a:prstClr val="white"/>
                </a:solidFill>
                <a:cs typeface="Arial" pitchFamily="34" charset="0"/>
              </a:rPr>
              <a:t>If we can see that, the physical facility for</a:t>
            </a:r>
          </a:p>
          <a:p>
            <a:pPr algn="ctr" eaLnBrk="1" hangingPunct="1">
              <a:defRPr/>
            </a:pPr>
            <a:r>
              <a:rPr lang="en-US" b="1" dirty="0">
                <a:solidFill>
                  <a:prstClr val="white"/>
                </a:solidFill>
                <a:cs typeface="Arial" pitchFamily="34" charset="0"/>
              </a:rPr>
              <a:t>nurturing, protection and right </a:t>
            </a:r>
            <a:r>
              <a:rPr lang="en-US" b="1" dirty="0" err="1">
                <a:solidFill>
                  <a:prstClr val="white"/>
                </a:solidFill>
                <a:cs typeface="Arial" pitchFamily="34" charset="0"/>
              </a:rPr>
              <a:t>utilisation</a:t>
            </a:r>
            <a:r>
              <a:rPr lang="en-US" b="1" dirty="0">
                <a:solidFill>
                  <a:prstClr val="white"/>
                </a:solidFill>
                <a:cs typeface="Arial" pitchFamily="34" charset="0"/>
              </a:rPr>
              <a:t> of the body</a:t>
            </a:r>
          </a:p>
          <a:p>
            <a:pPr algn="ctr" eaLnBrk="1" hangingPunct="1">
              <a:defRPr/>
            </a:pPr>
            <a:r>
              <a:rPr lang="en-US" b="1" dirty="0">
                <a:solidFill>
                  <a:prstClr val="white"/>
                </a:solidFill>
                <a:cs typeface="Arial" pitchFamily="34" charset="0"/>
              </a:rPr>
              <a:t>is required in a limited quantity</a:t>
            </a:r>
            <a:r>
              <a:rPr lang="en-US" b="1" dirty="0">
                <a:solidFill>
                  <a:prstClr val="white"/>
                </a:solidFill>
              </a:rPr>
              <a:t>,</a:t>
            </a:r>
            <a:endParaRPr lang="en-US" b="1" dirty="0">
              <a:solidFill>
                <a:prstClr val="white"/>
              </a:solidFill>
              <a:cs typeface="Arial" pitchFamily="34" charset="0"/>
            </a:endParaRPr>
          </a:p>
          <a:p>
            <a:pPr algn="ctr" eaLnBrk="1" hangingPunct="1">
              <a:defRPr/>
            </a:pPr>
            <a:r>
              <a:rPr lang="en-US" b="1" dirty="0">
                <a:solidFill>
                  <a:prstClr val="white"/>
                </a:solidFill>
              </a:rPr>
              <a:t>then we can understand the meaning of prosperity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4538</Words>
  <Application>Microsoft Office PowerPoint</Application>
  <PresentationFormat>Widescreen</PresentationFormat>
  <Paragraphs>662</Paragraphs>
  <Slides>38</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Kruti Dev 010</vt:lpstr>
      <vt:lpstr>Kruti Dev 042</vt:lpstr>
      <vt:lpstr>Symbol</vt:lpstr>
      <vt:lpstr>Times New Roman</vt:lpstr>
      <vt:lpstr>Wingdings</vt:lpstr>
      <vt:lpstr>UHV Theme 2022</vt:lpstr>
      <vt:lpstr>Lecture 11 Harmony of the Self with the Body – Prosperity</vt:lpstr>
      <vt:lpstr>PowerPoint Presentation</vt:lpstr>
      <vt:lpstr>PowerPoint Presentation</vt:lpstr>
      <vt:lpstr>PowerPoint Presentation</vt:lpstr>
      <vt:lpstr>       Self          Body (Instrument)</vt:lpstr>
      <vt:lpstr>       Self          Body (Instrument)</vt:lpstr>
      <vt:lpstr>       Self          Body (Instrument)</vt:lpstr>
      <vt:lpstr>       Self          Body (Instrument)</vt:lpstr>
      <vt:lpstr>       Self          Body (Instrument)</vt:lpstr>
      <vt:lpstr>Prosperity (le`f))</vt:lpstr>
      <vt:lpstr>PowerPoint Presentation</vt:lpstr>
      <vt:lpstr>Gross Misunderstanding 1 – Human Being = Body</vt:lpstr>
      <vt:lpstr>Gross Misunderstanding 2 – Resources are less than our need</vt:lpstr>
      <vt:lpstr>Exercise:</vt:lpstr>
      <vt:lpstr>Sum Up</vt:lpstr>
      <vt:lpstr>Self Reflection     </vt:lpstr>
      <vt:lpstr>Self Reflection</vt:lpstr>
      <vt:lpstr>Practice Session: Is my family prosperous vis-à-vis clothes</vt:lpstr>
      <vt:lpstr>Practice Session: Family Prosperity Chart</vt:lpstr>
      <vt:lpstr>Key Points</vt:lpstr>
      <vt:lpstr>PowerPoint Presentation</vt:lpstr>
      <vt:lpstr>PowerPoint Presentation</vt:lpstr>
      <vt:lpstr>       Self          Body (Instrument)</vt:lpstr>
      <vt:lpstr>Prosperity (le`f))</vt:lpstr>
      <vt:lpstr>Gross Misunderstanding 1 – Human Being = Body</vt:lpstr>
      <vt:lpstr>Gross Misunderstanding 2 – Resources are less than our need</vt:lpstr>
      <vt:lpstr>Right Utilisation of Physical Facility</vt:lpstr>
      <vt:lpstr>Even Small Individual Choices Add Up  E.g. Choice of Food</vt:lpstr>
      <vt:lpstr>Sum Up</vt:lpstr>
      <vt:lpstr>FAQs for Lecture 11 </vt:lpstr>
      <vt:lpstr>Preamble</vt:lpstr>
      <vt:lpstr>Question(s):        Response</vt:lpstr>
      <vt:lpstr>Question(s):        Response</vt:lpstr>
      <vt:lpstr>Response (continued)</vt:lpstr>
      <vt:lpstr>Response (continued)</vt:lpstr>
      <vt:lpstr>Question(s):        Response</vt:lpstr>
      <vt:lpstr>Question(s):        Response</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2025-03-12T12:12:35Z</dcterms:modified>
</cp:coreProperties>
</file>